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00" r:id="rId2"/>
  </p:sldMasterIdLst>
  <p:notesMasterIdLst>
    <p:notesMasterId r:id="rId10"/>
  </p:notesMasterIdLst>
  <p:sldIdLst>
    <p:sldId id="293" r:id="rId3"/>
    <p:sldId id="417" r:id="rId4"/>
    <p:sldId id="388" r:id="rId5"/>
    <p:sldId id="418" r:id="rId6"/>
    <p:sldId id="408" r:id="rId7"/>
    <p:sldId id="415" r:id="rId8"/>
    <p:sldId id="416" r:id="rId9"/>
  </p:sldIdLst>
  <p:sldSz cx="6858000" cy="9906000" type="A4"/>
  <p:notesSz cx="6888163" cy="100203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28B57"/>
    <a:srgbClr val="FFFF66"/>
    <a:srgbClr val="63649B"/>
    <a:srgbClr val="AB9A82"/>
    <a:srgbClr val="3CB242"/>
    <a:srgbClr val="99FF99"/>
    <a:srgbClr val="540054"/>
    <a:srgbClr val="585EA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394" autoAdjust="0"/>
  </p:normalViewPr>
  <p:slideViewPr>
    <p:cSldViewPr>
      <p:cViewPr>
        <p:scale>
          <a:sx n="80" d="100"/>
          <a:sy n="80" d="100"/>
        </p:scale>
        <p:origin x="-1530" y="1950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6088" cy="50165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0488" y="0"/>
            <a:ext cx="2986087" cy="50165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32CBEC3-4715-49F3-A95C-C8D166FA2B1D}" type="datetimeFigureOut">
              <a:rPr lang="pt-BR"/>
              <a:pPr>
                <a:defRPr/>
              </a:pPr>
              <a:t>06/05/2021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750888"/>
            <a:ext cx="2601913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6088" cy="50165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0488" y="9517063"/>
            <a:ext cx="2986087" cy="501650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85DEA589-02E6-4246-A57A-045F7A97E46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95190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2150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448ED5B-8A74-445E-98FA-8C0BE10DA7CC}" type="slidenum">
              <a:rPr lang="pt-BR" altLang="pt-BR"/>
              <a:pPr/>
              <a:t>1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3363995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C718EF-600E-431B-B4F4-490DC65CFDF2}" type="slidenum">
              <a:rPr lang="pt-BR" altLang="pt-BR"/>
              <a:pPr/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174269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C718EF-600E-431B-B4F4-490DC65CFDF2}" type="slidenum">
              <a:rPr lang="pt-BR" altLang="pt-BR"/>
              <a:pPr/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174269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C718EF-600E-431B-B4F4-490DC65CFDF2}" type="slidenum">
              <a:rPr lang="pt-BR" altLang="pt-BR"/>
              <a:pPr/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1193331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C718EF-600E-431B-B4F4-490DC65CFDF2}" type="slidenum">
              <a:rPr lang="pt-BR" altLang="pt-BR"/>
              <a:pPr/>
              <a:t>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1742693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C718EF-600E-431B-B4F4-490DC65CFDF2}" type="slidenum">
              <a:rPr lang="pt-BR" altLang="pt-BR"/>
              <a:pPr/>
              <a:t>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174269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2253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C718EF-600E-431B-B4F4-490DC65CFDF2}" type="slidenum">
              <a:rPr lang="pt-BR" altLang="pt-BR"/>
              <a:pPr/>
              <a:t>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xmlns="" val="2174269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B694F-4D3D-4042-943A-F7001A696263}" type="datetime1">
              <a:rPr lang="pt-BR" smtClean="0"/>
              <a:t>06/05/2021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"O Braço Verde da Brigada Militar” –  Ano 2 – 20ª Edição - Especial Op. Blaster - 06 de maio de 2021                               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69B8F-3FCE-4A1C-B0BB-B301E0330B7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D4EC9-2B20-451F-AD6F-0A013FD03973}" type="datetime1">
              <a:rPr lang="pt-BR" smtClean="0"/>
              <a:t>06/05/2021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"O Braço Verde da Brigada Militar” –  Ano 2 – 20ª Edição - Especial Op. Blaster - 06 de maio de 2021                               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EABCA-4D60-4604-9AB5-0A361497925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AA337-74DF-43F0-B0CD-BB232064726A}" type="datetime1">
              <a:rPr lang="pt-BR" smtClean="0"/>
              <a:t>06/05/2021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"O Braço Verde da Brigada Militar” –  Ano 2 – 20ª Edição - Especial Op. Blaster - 06 de maio de 2021                               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D34C4-5386-43EE-9114-002211648EA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EF34A-EBCB-453E-B712-3682FEBC1B4D}" type="datetime1">
              <a:rPr lang="pt-BR" smtClean="0"/>
              <a:t>06/05/2021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"O Braço Verde da Brigada Militar” –  Ano 2 – 20ª Edição - Especial Op. Blaster - 06 de maio de 2021                               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65A30-BD5C-4AD0-A20C-8726CC3AAEA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4E3A7-8C8C-414D-9F92-1D89DA63A739}" type="datetime1">
              <a:rPr lang="pt-BR" smtClean="0"/>
              <a:t>06/05/2021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"O Braço Verde da Brigada Militar” –  Ano 2 – 20ª Edição - Especial Op. Blaster - 06 de maio de 2021                               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855E1-5818-4186-B39E-1FA470A4E73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A785F-0473-4FCD-AE22-3693E6AC7D03}" type="datetime1">
              <a:rPr lang="pt-BR" smtClean="0"/>
              <a:t>06/05/2021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"O Braço Verde da Brigada Militar” –  Ano 2 – 20ª Edição - Especial Op. Blaster - 06 de maio de 2021                               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037C1-8ADE-4889-A651-6AE99F3C48A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0EBBF-E2EB-4A75-8294-B28D801B25EA}" type="datetime1">
              <a:rPr lang="pt-BR" smtClean="0"/>
              <a:t>06/05/2021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"O Braço Verde da Brigada Militar” –  Ano 2 – 20ª Edição - Especial Op. Blaster - 06 de maio de 2021                               </a:t>
            </a: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8A2652-80B9-48A0-B74D-6DCDB69360C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5C16A-83D7-416E-8FDB-ADA1077823B0}" type="datetime1">
              <a:rPr lang="pt-BR" smtClean="0"/>
              <a:t>06/05/2021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"O Braço Verde da Brigada Militar” –  Ano 2 – 20ª Edição - Especial Op. Blaster - 06 de maio de 2021                               </a:t>
            </a: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E70EF-691C-41B8-A0C1-58FEFF1E86E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FE27A-F611-46E5-975C-4FEB11F2F54D}" type="datetime1">
              <a:rPr lang="pt-BR" smtClean="0"/>
              <a:t>06/05/2021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"O Braço Verde da Brigada Militar” –  Ano 2 – 20ª Edição - Especial Op. Blaster - 06 de maio de 2021                               </a:t>
            </a: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B2B82-DB68-4AE2-AF48-80BE694EF4A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D5D9D-10AE-42F5-9FA7-35DA6407D995}" type="datetime1">
              <a:rPr lang="pt-BR" smtClean="0"/>
              <a:t>06/05/2021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"O Braço Verde da Brigada Militar” –  Ano 2 – 20ª Edição - Especial Op. Blaster - 06 de maio de 2021                               </a:t>
            </a: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8BCD5-FDD7-4EA0-B1AF-59ADB70FE27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A8FAA-E58A-4951-A47B-28D9E0321BBC}" type="datetime1">
              <a:rPr lang="pt-BR" smtClean="0"/>
              <a:t>06/05/2021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"O Braço Verde da Brigada Militar” –  Ano 2 – 20ª Edição - Especial Op. Blaster - 06 de maio de 2021                               </a:t>
            </a: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82A9F-8133-4D07-9D54-AF41B4B5445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BB9B7-1854-4ED7-9F80-13C6858A1B29}" type="datetime1">
              <a:rPr lang="pt-BR" smtClean="0"/>
              <a:t>06/05/2021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"O Braço Verde da Brigada Militar” –  Ano 2 – 20ª Edição - Especial Op. Blaster - 06 de maio de 2021                               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E6567-96F5-4A73-828D-F04EF01D999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A4E99-1CA9-47D6-A67F-A9093ABAB5E6}" type="datetime1">
              <a:rPr lang="pt-BR" smtClean="0"/>
              <a:t>06/05/2021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"O Braço Verde da Brigada Militar” –  Ano 2 – 20ª Edição - Especial Op. Blaster - 06 de maio de 2021                               </a:t>
            </a: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08C7C-6FCB-496E-9543-7B7623B46FC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61E65-A34A-46FC-88D6-1979C482192E}" type="datetime1">
              <a:rPr lang="pt-BR" smtClean="0"/>
              <a:t>06/05/2021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"O Braço Verde da Brigada Militar” –  Ano 2 – 20ª Edição - Especial Op. Blaster - 06 de maio de 2021                               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3E630-45AB-4718-9584-0EC7F7DE159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A40CB-43F0-4CBD-AD04-6D9F0EB949BC}" type="datetime1">
              <a:rPr lang="pt-BR" smtClean="0"/>
              <a:t>06/05/2021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"O Braço Verde da Brigada Militar” –  Ano 2 – 20ª Edição - Especial Op. Blaster - 06 de maio de 2021                               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F49E8-01DC-4BC4-9856-CD216BD273B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854E1-DAB1-4F1B-AEA7-A2AC6B28CEB9}" type="datetime1">
              <a:rPr lang="pt-BR" smtClean="0"/>
              <a:t>06/05/2021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"O Braço Verde da Brigada Militar” –  Ano 2 – 20ª Edição - Especial Op. Blaster - 06 de maio de 2021                               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ED60F-82E4-42E6-A58C-D4D975193FF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FDAB1-337E-4176-815C-67B9EFFED5CF}" type="datetime1">
              <a:rPr lang="pt-BR" smtClean="0"/>
              <a:t>06/05/2021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"O Braço Verde da Brigada Militar” –  Ano 2 – 20ª Edição - Especial Op. Blaster - 06 de maio de 2021                               </a:t>
            </a: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1A453-417F-4930-A582-C33256D6F03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C5022-4B47-4F98-9FFC-6EAA35EE35F2}" type="datetime1">
              <a:rPr lang="pt-BR" smtClean="0"/>
              <a:t>06/05/2021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"O Braço Verde da Brigada Militar” –  Ano 2 – 20ª Edição - Especial Op. Blaster - 06 de maio de 2021                               </a:t>
            </a: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1115A-DFBF-477F-AE3B-48A9CAE7F34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CDDC5-B219-468B-BC40-1ED0B5F49AF5}" type="datetime1">
              <a:rPr lang="pt-BR" smtClean="0"/>
              <a:t>06/05/2021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"O Braço Verde da Brigada Militar” –  Ano 2 – 20ª Edição - Especial Op. Blaster - 06 de maio de 2021                               </a:t>
            </a: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84337-8A88-48FE-BDA9-058B3E9BCC9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0EE39-C0E6-4A46-88BC-D83425131360}" type="datetime1">
              <a:rPr lang="pt-BR" smtClean="0"/>
              <a:t>06/05/2021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"O Braço Verde da Brigada Militar” –  Ano 2 – 20ª Edição - Especial Op. Blaster - 06 de maio de 2021                               </a:t>
            </a: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D8ED5-A1C3-440F-AF61-00B4407F9F7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BEF00-AFB9-4497-B012-E02FFA26AA59}" type="datetime1">
              <a:rPr lang="pt-BR" smtClean="0"/>
              <a:t>06/05/2021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"O Braço Verde da Brigada Militar” –  Ano 2 – 20ª Edição - Especial Op. Blaster - 06 de maio de 2021                               </a:t>
            </a: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BBCB7-140B-40C8-AA78-CF4EB6DE10E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031CA-3854-4383-A4B4-F6CBBE322E58}" type="datetime1">
              <a:rPr lang="pt-BR" smtClean="0"/>
              <a:t>06/05/2021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"O Braço Verde da Brigada Militar” –  Ano 2 – 20ª Edição - Especial Op. Blaster - 06 de maio de 2021                               </a:t>
            </a: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1912C-D606-485B-9E0C-BBA5E9CEB92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100000">
              <a:schemeClr val="lt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158843-4E04-4DE8-80EE-13258683C1E9}" type="datetime1">
              <a:rPr lang="pt-BR" smtClean="0"/>
              <a:t>06/05/2021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 smtClean="0"/>
              <a:t>"O Braço Verde da Brigada Militar” –  Ano 2 – 20ª Edição - Especial Op. Blaster - 06 de maio de 2021                               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5CFFCFD-808F-4019-9F0B-1AEAED7FB0C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100000">
              <a:schemeClr val="lt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título mestre</a:t>
            </a:r>
          </a:p>
        </p:txBody>
      </p:sp>
      <p:sp>
        <p:nvSpPr>
          <p:cNvPr id="4099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55FCF1-4FB3-4DEC-AFFE-EE2A1C60402D}" type="datetime1">
              <a:rPr lang="pt-BR" smtClean="0"/>
              <a:t>06/05/2021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 smtClean="0"/>
              <a:t>"O Braço Verde da Brigada Militar” –  Ano 2 – 20ª Edição - Especial Op. Blaster - 06 de maio de 2021                               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4B428721-1F22-4062-A9DF-39E5CF7E2A4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cebook.com/CABM-Comando-Ambiental-da-BMRS-103184178%20121043/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twitter.com/ambientalbmr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brigadamilitar.rs.gov.br/cabm" TargetMode="External"/><Relationship Id="rId5" Type="http://schemas.openxmlformats.org/officeDocument/2006/relationships/hyperlink" Target="mailto:cabm-comsoc@bm.rs.gov.br" TargetMode="External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hyperlink" Target="mailto:site:%20www.brigadamilitar.rs.gov.br/cab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3" cstate="print"/>
          <a:srcRect t="23934" b="17152"/>
          <a:stretch>
            <a:fillRect/>
          </a:stretch>
        </p:blipFill>
        <p:spPr bwMode="auto">
          <a:xfrm>
            <a:off x="0" y="0"/>
            <a:ext cx="5357826" cy="2309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riângulo isósceles 6"/>
          <p:cNvSpPr/>
          <p:nvPr/>
        </p:nvSpPr>
        <p:spPr>
          <a:xfrm>
            <a:off x="4357688" y="-15875"/>
            <a:ext cx="144462" cy="215900"/>
          </a:xfrm>
          <a:prstGeom prst="triangle">
            <a:avLst/>
          </a:prstGeom>
          <a:solidFill>
            <a:srgbClr val="66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0" y="9659972"/>
            <a:ext cx="6858000" cy="2222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71414" y="2700328"/>
            <a:ext cx="6715172" cy="8953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0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rial" pitchFamily="34" charset="0"/>
              </a:rPr>
              <a:t>      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rial" pitchFamily="34" charset="0"/>
              </a:rPr>
              <a:t>Comando </a:t>
            </a:r>
            <a:r>
              <a:rPr lang="pt-BR" sz="20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rial" pitchFamily="34" charset="0"/>
              </a:rPr>
              <a:t>ambiental da brigada militar</a:t>
            </a:r>
          </a:p>
          <a:p>
            <a:pPr algn="ctr" eaLnBrk="1" hangingPunct="1">
              <a:defRPr/>
            </a:pP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rial" pitchFamily="34" charset="0"/>
              </a:rPr>
              <a:t>       Gerindo um meio ambiente sustentável</a:t>
            </a:r>
            <a:endParaRPr lang="pt-BR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rial" pitchFamily="34" charset="0"/>
            </a:endParaRPr>
          </a:p>
        </p:txBody>
      </p:sp>
      <p:sp>
        <p:nvSpPr>
          <p:cNvPr id="5128" name="CaixaDeTexto 30"/>
          <p:cNvSpPr txBox="1">
            <a:spLocks noChangeArrowheads="1"/>
          </p:cNvSpPr>
          <p:nvPr/>
        </p:nvSpPr>
        <p:spPr bwMode="auto">
          <a:xfrm>
            <a:off x="285750" y="5095875"/>
            <a:ext cx="28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t-BR" altLang="pt-BR">
              <a:latin typeface="Calibri" pitchFamily="34" charset="0"/>
            </a:endParaRPr>
          </a:p>
        </p:txBody>
      </p:sp>
      <p:sp>
        <p:nvSpPr>
          <p:cNvPr id="5129" name="CaixaDeTexto 32"/>
          <p:cNvSpPr txBox="1">
            <a:spLocks noChangeArrowheads="1"/>
          </p:cNvSpPr>
          <p:nvPr/>
        </p:nvSpPr>
        <p:spPr bwMode="auto">
          <a:xfrm>
            <a:off x="2428875" y="5024438"/>
            <a:ext cx="15716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t-BR" altLang="pt-BR" sz="800">
                <a:latin typeface="Calibri" pitchFamily="34" charset="0"/>
              </a:rPr>
              <a:t>                  </a:t>
            </a:r>
          </a:p>
        </p:txBody>
      </p:sp>
      <p:sp>
        <p:nvSpPr>
          <p:cNvPr id="5130" name="CaixaDeTexto 27"/>
          <p:cNvSpPr txBox="1">
            <a:spLocks noChangeArrowheads="1"/>
          </p:cNvSpPr>
          <p:nvPr/>
        </p:nvSpPr>
        <p:spPr bwMode="auto">
          <a:xfrm>
            <a:off x="0" y="-47660"/>
            <a:ext cx="6858000" cy="36933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BR" altLang="pt-BR"/>
          </a:p>
        </p:txBody>
      </p:sp>
      <p:sp>
        <p:nvSpPr>
          <p:cNvPr id="25" name="Paralelogramo 3"/>
          <p:cNvSpPr/>
          <p:nvPr/>
        </p:nvSpPr>
        <p:spPr>
          <a:xfrm flipH="1">
            <a:off x="4786322" y="-14288"/>
            <a:ext cx="2073266" cy="2159001"/>
          </a:xfrm>
          <a:custGeom>
            <a:avLst/>
            <a:gdLst>
              <a:gd name="connsiteX0" fmla="*/ 0 w 2304256"/>
              <a:gd name="connsiteY0" fmla="*/ 3960440 h 3960440"/>
              <a:gd name="connsiteX1" fmla="*/ 0 w 2304256"/>
              <a:gd name="connsiteY1" fmla="*/ 0 h 3960440"/>
              <a:gd name="connsiteX2" fmla="*/ 2304256 w 2304256"/>
              <a:gd name="connsiteY2" fmla="*/ 0 h 3960440"/>
              <a:gd name="connsiteX3" fmla="*/ 2304256 w 2304256"/>
              <a:gd name="connsiteY3" fmla="*/ 3960440 h 3960440"/>
              <a:gd name="connsiteX4" fmla="*/ 0 w 2304256"/>
              <a:gd name="connsiteY4" fmla="*/ 3960440 h 3960440"/>
              <a:gd name="connsiteX0" fmla="*/ 0 w 2304256"/>
              <a:gd name="connsiteY0" fmla="*/ 3960440 h 3992525"/>
              <a:gd name="connsiteX1" fmla="*/ 0 w 2304256"/>
              <a:gd name="connsiteY1" fmla="*/ 0 h 3992525"/>
              <a:gd name="connsiteX2" fmla="*/ 2304256 w 2304256"/>
              <a:gd name="connsiteY2" fmla="*/ 0 h 3992525"/>
              <a:gd name="connsiteX3" fmla="*/ 1181308 w 2304256"/>
              <a:gd name="connsiteY3" fmla="*/ 3992525 h 3992525"/>
              <a:gd name="connsiteX4" fmla="*/ 0 w 2304256"/>
              <a:gd name="connsiteY4" fmla="*/ 3960440 h 3992525"/>
              <a:gd name="connsiteX0" fmla="*/ 0 w 2304256"/>
              <a:gd name="connsiteY0" fmla="*/ 3976482 h 4008567"/>
              <a:gd name="connsiteX1" fmla="*/ 0 w 2304256"/>
              <a:gd name="connsiteY1" fmla="*/ 16042 h 4008567"/>
              <a:gd name="connsiteX2" fmla="*/ 2304256 w 2304256"/>
              <a:gd name="connsiteY2" fmla="*/ 0 h 4008567"/>
              <a:gd name="connsiteX3" fmla="*/ 1181308 w 2304256"/>
              <a:gd name="connsiteY3" fmla="*/ 4008567 h 4008567"/>
              <a:gd name="connsiteX4" fmla="*/ 0 w 2304256"/>
              <a:gd name="connsiteY4" fmla="*/ 3976482 h 4008567"/>
              <a:gd name="connsiteX0" fmla="*/ 0 w 2304256"/>
              <a:gd name="connsiteY0" fmla="*/ 3976482 h 3976482"/>
              <a:gd name="connsiteX1" fmla="*/ 0 w 2304256"/>
              <a:gd name="connsiteY1" fmla="*/ 16042 h 3976482"/>
              <a:gd name="connsiteX2" fmla="*/ 2304256 w 2304256"/>
              <a:gd name="connsiteY2" fmla="*/ 0 h 3976482"/>
              <a:gd name="connsiteX3" fmla="*/ 1149224 w 2304256"/>
              <a:gd name="connsiteY3" fmla="*/ 3960440 h 3976482"/>
              <a:gd name="connsiteX4" fmla="*/ 0 w 2304256"/>
              <a:gd name="connsiteY4" fmla="*/ 3976482 h 3976482"/>
              <a:gd name="connsiteX0" fmla="*/ 0 w 2304256"/>
              <a:gd name="connsiteY0" fmla="*/ 3976482 h 3976482"/>
              <a:gd name="connsiteX1" fmla="*/ 0 w 2304256"/>
              <a:gd name="connsiteY1" fmla="*/ 16042 h 3976482"/>
              <a:gd name="connsiteX2" fmla="*/ 2304256 w 2304256"/>
              <a:gd name="connsiteY2" fmla="*/ 0 h 3976482"/>
              <a:gd name="connsiteX3" fmla="*/ 1197350 w 2304256"/>
              <a:gd name="connsiteY3" fmla="*/ 3976482 h 3976482"/>
              <a:gd name="connsiteX4" fmla="*/ 0 w 2304256"/>
              <a:gd name="connsiteY4" fmla="*/ 3976482 h 3976482"/>
              <a:gd name="connsiteX0" fmla="*/ 0 w 2304256"/>
              <a:gd name="connsiteY0" fmla="*/ 3976482 h 3995532"/>
              <a:gd name="connsiteX1" fmla="*/ 0 w 2304256"/>
              <a:gd name="connsiteY1" fmla="*/ 16042 h 3995532"/>
              <a:gd name="connsiteX2" fmla="*/ 2304256 w 2304256"/>
              <a:gd name="connsiteY2" fmla="*/ 0 h 3995532"/>
              <a:gd name="connsiteX3" fmla="*/ 1661336 w 2304256"/>
              <a:gd name="connsiteY3" fmla="*/ 3995532 h 3995532"/>
              <a:gd name="connsiteX4" fmla="*/ 0 w 2304256"/>
              <a:gd name="connsiteY4" fmla="*/ 3976482 h 399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56" h="3995532">
                <a:moveTo>
                  <a:pt x="0" y="3976482"/>
                </a:moveTo>
                <a:lnTo>
                  <a:pt x="0" y="16042"/>
                </a:lnTo>
                <a:lnTo>
                  <a:pt x="2304256" y="0"/>
                </a:lnTo>
                <a:lnTo>
                  <a:pt x="1661336" y="3995532"/>
                </a:lnTo>
                <a:lnTo>
                  <a:pt x="0" y="397648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5133" name="Imagem 2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1092200"/>
            <a:ext cx="1582737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ixaDeTexto 31"/>
          <p:cNvSpPr txBox="1">
            <a:spLocks noChangeArrowheads="1"/>
          </p:cNvSpPr>
          <p:nvPr/>
        </p:nvSpPr>
        <p:spPr bwMode="auto">
          <a:xfrm>
            <a:off x="-142900" y="0"/>
            <a:ext cx="5143536" cy="44627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1100" b="1" dirty="0" smtClean="0"/>
              <a:t>INFORMATIVO DO COMANDO AMBIENTAL DA BRIGADA MILITAR - RS</a:t>
            </a:r>
          </a:p>
          <a:p>
            <a:pPr algn="ctr" eaLnBrk="1" hangingPunct="1">
              <a:defRPr/>
            </a:pPr>
            <a:endParaRPr lang="pt-BR" sz="1200" b="1" dirty="0"/>
          </a:p>
        </p:txBody>
      </p:sp>
      <p:pic>
        <p:nvPicPr>
          <p:cNvPr id="5135" name="Imagem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662" y="2819390"/>
            <a:ext cx="736216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0" name="CaixaDeTexto 9"/>
          <p:cNvSpPr txBox="1">
            <a:spLocks noChangeArrowheads="1"/>
          </p:cNvSpPr>
          <p:nvPr/>
        </p:nvSpPr>
        <p:spPr bwMode="auto">
          <a:xfrm>
            <a:off x="142853" y="3667116"/>
            <a:ext cx="6572296" cy="5955476"/>
          </a:xfrm>
          <a:prstGeom prst="rect">
            <a:avLst/>
          </a:prstGeom>
          <a:solidFill>
            <a:schemeClr val="accent2">
              <a:lumMod val="50000"/>
            </a:schemeClr>
          </a:solidFill>
          <a:ln w="76200">
            <a:solidFill>
              <a:schemeClr val="accent3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h="222250"/>
            <a:bevelB w="139700" h="171450" prst="softRound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266700" algn="just">
              <a:lnSpc>
                <a:spcPct val="150000"/>
              </a:lnSpc>
              <a:defRPr/>
            </a:pPr>
            <a:r>
              <a:rPr lang="pt-BR" sz="1400" b="1" dirty="0" smtClean="0"/>
              <a:t> </a:t>
            </a:r>
            <a:r>
              <a:rPr lang="pt-BR" sz="1600" b="1" dirty="0" smtClean="0">
                <a:solidFill>
                  <a:schemeClr val="bg1">
                    <a:lumMod val="95000"/>
                  </a:schemeClr>
                </a:solidFill>
              </a:rPr>
              <a:t>O </a:t>
            </a:r>
            <a:r>
              <a:rPr lang="pt-BR" sz="1600" b="1" dirty="0">
                <a:solidFill>
                  <a:schemeClr val="bg1">
                    <a:lumMod val="95000"/>
                  </a:schemeClr>
                </a:solidFill>
              </a:rPr>
              <a:t>Comando Ambiental da Brigada Militar</a:t>
            </a:r>
            <a:r>
              <a:rPr lang="pt-BR" sz="1600" dirty="0">
                <a:solidFill>
                  <a:schemeClr val="bg1">
                    <a:lumMod val="95000"/>
                  </a:schemeClr>
                </a:solidFill>
              </a:rPr>
              <a:t>, através de seus três Batalhões de Polícia Militar Ambiental, vem atuando </a:t>
            </a:r>
            <a:r>
              <a:rPr lang="pt-BR" sz="1600" dirty="0" smtClean="0">
                <a:solidFill>
                  <a:schemeClr val="bg1">
                    <a:lumMod val="95000"/>
                  </a:schemeClr>
                </a:solidFill>
              </a:rPr>
              <a:t>constantemente em defesa </a:t>
            </a:r>
            <a:r>
              <a:rPr lang="pt-BR" sz="1600" dirty="0">
                <a:solidFill>
                  <a:schemeClr val="bg1">
                    <a:lumMod val="95000"/>
                  </a:schemeClr>
                </a:solidFill>
              </a:rPr>
              <a:t>do meio </a:t>
            </a:r>
            <a:r>
              <a:rPr lang="pt-BR" sz="1600" dirty="0" smtClean="0">
                <a:solidFill>
                  <a:schemeClr val="bg1">
                    <a:lumMod val="95000"/>
                  </a:schemeClr>
                </a:solidFill>
              </a:rPr>
              <a:t>ambiente, combatendo os crimes ambientais e trabalhando sempre para a </a:t>
            </a:r>
            <a:r>
              <a:rPr lang="pt-BR" sz="1600" dirty="0">
                <a:solidFill>
                  <a:schemeClr val="bg1">
                    <a:lumMod val="95000"/>
                  </a:schemeClr>
                </a:solidFill>
              </a:rPr>
              <a:t>preservação do meio </a:t>
            </a:r>
            <a:r>
              <a:rPr lang="pt-BR" sz="1600" dirty="0" smtClean="0">
                <a:solidFill>
                  <a:schemeClr val="bg1">
                    <a:lumMod val="95000"/>
                  </a:schemeClr>
                </a:solidFill>
              </a:rPr>
              <a:t>ambiente.</a:t>
            </a:r>
            <a:endParaRPr lang="pt-BR" sz="1600" dirty="0">
              <a:solidFill>
                <a:schemeClr val="bg1">
                  <a:lumMod val="95000"/>
                </a:schemeClr>
              </a:solidFill>
            </a:endParaRPr>
          </a:p>
          <a:p>
            <a:pPr indent="266700" algn="just">
              <a:lnSpc>
                <a:spcPct val="150000"/>
              </a:lnSpc>
              <a:defRPr/>
            </a:pPr>
            <a:r>
              <a:rPr lang="pt-BR" sz="1600" dirty="0">
                <a:solidFill>
                  <a:schemeClr val="bg1">
                    <a:lumMod val="95000"/>
                  </a:schemeClr>
                </a:solidFill>
              </a:rPr>
              <a:t> Os Policiais Militares vem realizando ações </a:t>
            </a:r>
            <a:r>
              <a:rPr lang="pt-BR" sz="1600" dirty="0" smtClean="0">
                <a:solidFill>
                  <a:schemeClr val="bg1">
                    <a:lumMod val="95000"/>
                  </a:schemeClr>
                </a:solidFill>
              </a:rPr>
              <a:t>integradas diuturnamente, implementando </a:t>
            </a:r>
            <a:r>
              <a:rPr lang="pt-BR" sz="1600" dirty="0">
                <a:solidFill>
                  <a:schemeClr val="bg1">
                    <a:lumMod val="95000"/>
                  </a:schemeClr>
                </a:solidFill>
              </a:rPr>
              <a:t>uma fiscalização rigorosa e progressiva, com atuações </a:t>
            </a:r>
            <a:r>
              <a:rPr lang="pt-BR" sz="1600" dirty="0" smtClean="0">
                <a:solidFill>
                  <a:schemeClr val="bg1">
                    <a:lumMod val="95000"/>
                  </a:schemeClr>
                </a:solidFill>
              </a:rPr>
              <a:t>nos </a:t>
            </a:r>
            <a:r>
              <a:rPr lang="pt-BR" sz="1600" dirty="0">
                <a:solidFill>
                  <a:schemeClr val="bg1">
                    <a:lumMod val="95000"/>
                  </a:schemeClr>
                </a:solidFill>
              </a:rPr>
              <a:t>diversos municípios do Estado do Rio Grande do Sul. </a:t>
            </a:r>
          </a:p>
          <a:p>
            <a:pPr indent="355600" algn="just">
              <a:lnSpc>
                <a:spcPct val="150000"/>
              </a:lnSpc>
              <a:defRPr/>
            </a:pPr>
            <a:r>
              <a:rPr lang="pt-BR" sz="1600" dirty="0">
                <a:solidFill>
                  <a:schemeClr val="bg1">
                    <a:lumMod val="95000"/>
                  </a:schemeClr>
                </a:solidFill>
              </a:rPr>
              <a:t>A degradação do meio ambiente é uma realidade cada vez maior nos dias </a:t>
            </a:r>
            <a:r>
              <a:rPr lang="pt-BR" sz="1600" dirty="0" smtClean="0">
                <a:solidFill>
                  <a:schemeClr val="bg1">
                    <a:lumMod val="95000"/>
                  </a:schemeClr>
                </a:solidFill>
              </a:rPr>
              <a:t>atuais e decorre dos costumes e das culturas </a:t>
            </a:r>
            <a:r>
              <a:rPr lang="pt-BR" sz="1600" dirty="0">
                <a:solidFill>
                  <a:schemeClr val="bg1">
                    <a:lumMod val="95000"/>
                  </a:schemeClr>
                </a:solidFill>
              </a:rPr>
              <a:t>que não se enquadram mais na </a:t>
            </a:r>
            <a:r>
              <a:rPr lang="pt-BR" sz="1600" dirty="0" smtClean="0">
                <a:solidFill>
                  <a:schemeClr val="bg1">
                    <a:lumMod val="95000"/>
                  </a:schemeClr>
                </a:solidFill>
              </a:rPr>
              <a:t>sociedade, necessitando assim de uma fiscalização constante e eficiente para equilíbrio e preservação dos biomas dos nossos ecossistemas.</a:t>
            </a:r>
            <a:endParaRPr lang="pt-BR" sz="1600" dirty="0">
              <a:solidFill>
                <a:schemeClr val="bg1">
                  <a:lumMod val="95000"/>
                </a:schemeClr>
              </a:solidFill>
            </a:endParaRPr>
          </a:p>
          <a:p>
            <a:pPr indent="355600" algn="just">
              <a:lnSpc>
                <a:spcPct val="150000"/>
              </a:lnSpc>
              <a:defRPr/>
            </a:pPr>
            <a:r>
              <a:rPr lang="pt-BR" sz="1600" dirty="0" smtClean="0">
                <a:solidFill>
                  <a:schemeClr val="bg1">
                    <a:lumMod val="95000"/>
                  </a:schemeClr>
                </a:solidFill>
              </a:rPr>
              <a:t>Neste informativo, o Comando Ambiental da Brigada Militar apresenta os resultados das</a:t>
            </a:r>
            <a:r>
              <a:rPr lang="pt-BR" sz="14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400" b="1" u="sng" dirty="0" smtClean="0">
                <a:solidFill>
                  <a:schemeClr val="bg2">
                    <a:lumMod val="50000"/>
                  </a:schemeClr>
                </a:solidFill>
              </a:rPr>
              <a:t>OPERAÇÕES BLASTER</a:t>
            </a:r>
            <a:r>
              <a:rPr lang="pt-BR" sz="1400" b="1" dirty="0" smtClean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pt-BR" sz="1400" b="1" dirty="0" smtClean="0">
                <a:solidFill>
                  <a:schemeClr val="bg1">
                    <a:lumMod val="95000"/>
                  </a:schemeClr>
                </a:solidFill>
              </a:rPr>
              <a:t>realizadas no 1º quadrimestre de 2021.</a:t>
            </a:r>
            <a:endParaRPr lang="pt-BR" sz="1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-24" y="9637746"/>
            <a:ext cx="6572296" cy="244476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>
              <a:defRPr/>
            </a:pPr>
            <a:r>
              <a:rPr lang="pt-BR" b="1" smtClean="0">
                <a:solidFill>
                  <a:schemeClr val="tx1"/>
                </a:solidFill>
              </a:rPr>
              <a:t>"O Braço Verde da Brigada Militar” –  Ano 2 – 20ª Edição - Especial Op. Blaster - 06 de maio de 2021                               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5140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xfrm>
            <a:off x="6572272" y="9572661"/>
            <a:ext cx="285750" cy="4524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C623125D-EC7B-422A-B541-C63629525F3B}" type="slidenum">
              <a:rPr lang="pt-BR" altLang="pt-BR" b="1">
                <a:solidFill>
                  <a:schemeClr val="tx1"/>
                </a:solidFill>
              </a:rPr>
              <a:pPr/>
              <a:t>1</a:t>
            </a:fld>
            <a:endParaRPr lang="pt-BR" altLang="pt-BR" b="1" dirty="0">
              <a:solidFill>
                <a:schemeClr val="tx1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2068513"/>
            <a:ext cx="6858000" cy="5159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BRIGADA MILITAR – A FORÇA DA COMUNIDADE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Trabalho Perfeito é Servir</a:t>
            </a:r>
          </a:p>
        </p:txBody>
      </p:sp>
      <p:pic>
        <p:nvPicPr>
          <p:cNvPr id="5132" name="Imagem 24" descr="cabm pn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64050" y="146050"/>
            <a:ext cx="3084513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>
            <a:off x="4357688" y="-15875"/>
            <a:ext cx="144462" cy="215900"/>
          </a:xfrm>
          <a:prstGeom prst="triangle">
            <a:avLst/>
          </a:prstGeom>
          <a:solidFill>
            <a:srgbClr val="66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1588" y="9659972"/>
            <a:ext cx="6858000" cy="2222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0247" name="CaixaDeTexto 17"/>
          <p:cNvSpPr txBox="1">
            <a:spLocks noChangeArrowheads="1"/>
          </p:cNvSpPr>
          <p:nvPr/>
        </p:nvSpPr>
        <p:spPr bwMode="auto">
          <a:xfrm>
            <a:off x="0" y="9636159"/>
            <a:ext cx="6572272" cy="246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sz="1000" b="1" dirty="0">
                <a:cs typeface="Arial" panose="020B0604020202020204" pitchFamily="34" charset="0"/>
              </a:rPr>
              <a:t> </a:t>
            </a:r>
            <a:endParaRPr lang="pt-BR" sz="1100" dirty="0">
              <a:cs typeface="Arial" panose="020B0604020202020204" pitchFamily="34" charset="0"/>
            </a:endParaRPr>
          </a:p>
        </p:txBody>
      </p:sp>
      <p:sp>
        <p:nvSpPr>
          <p:cNvPr id="6152" name="CaixaDeTexto 27"/>
          <p:cNvSpPr txBox="1">
            <a:spLocks noChangeArrowheads="1"/>
          </p:cNvSpPr>
          <p:nvPr/>
        </p:nvSpPr>
        <p:spPr bwMode="auto">
          <a:xfrm>
            <a:off x="1588" y="169863"/>
            <a:ext cx="6858000" cy="2159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altLang="pt-BR"/>
          </a:p>
        </p:txBody>
      </p:sp>
      <p:sp>
        <p:nvSpPr>
          <p:cNvPr id="25" name="Paralelogramo 3"/>
          <p:cNvSpPr/>
          <p:nvPr/>
        </p:nvSpPr>
        <p:spPr>
          <a:xfrm flipH="1">
            <a:off x="5000636" y="-14288"/>
            <a:ext cx="1858952" cy="1154113"/>
          </a:xfrm>
          <a:custGeom>
            <a:avLst/>
            <a:gdLst>
              <a:gd name="connsiteX0" fmla="*/ 0 w 2304256"/>
              <a:gd name="connsiteY0" fmla="*/ 3960440 h 3960440"/>
              <a:gd name="connsiteX1" fmla="*/ 0 w 2304256"/>
              <a:gd name="connsiteY1" fmla="*/ 0 h 3960440"/>
              <a:gd name="connsiteX2" fmla="*/ 2304256 w 2304256"/>
              <a:gd name="connsiteY2" fmla="*/ 0 h 3960440"/>
              <a:gd name="connsiteX3" fmla="*/ 2304256 w 2304256"/>
              <a:gd name="connsiteY3" fmla="*/ 3960440 h 3960440"/>
              <a:gd name="connsiteX4" fmla="*/ 0 w 2304256"/>
              <a:gd name="connsiteY4" fmla="*/ 3960440 h 3960440"/>
              <a:gd name="connsiteX0" fmla="*/ 0 w 2304256"/>
              <a:gd name="connsiteY0" fmla="*/ 3960440 h 3992525"/>
              <a:gd name="connsiteX1" fmla="*/ 0 w 2304256"/>
              <a:gd name="connsiteY1" fmla="*/ 0 h 3992525"/>
              <a:gd name="connsiteX2" fmla="*/ 2304256 w 2304256"/>
              <a:gd name="connsiteY2" fmla="*/ 0 h 3992525"/>
              <a:gd name="connsiteX3" fmla="*/ 1181308 w 2304256"/>
              <a:gd name="connsiteY3" fmla="*/ 3992525 h 3992525"/>
              <a:gd name="connsiteX4" fmla="*/ 0 w 2304256"/>
              <a:gd name="connsiteY4" fmla="*/ 3960440 h 3992525"/>
              <a:gd name="connsiteX0" fmla="*/ 0 w 2304256"/>
              <a:gd name="connsiteY0" fmla="*/ 3976482 h 4008567"/>
              <a:gd name="connsiteX1" fmla="*/ 0 w 2304256"/>
              <a:gd name="connsiteY1" fmla="*/ 16042 h 4008567"/>
              <a:gd name="connsiteX2" fmla="*/ 2304256 w 2304256"/>
              <a:gd name="connsiteY2" fmla="*/ 0 h 4008567"/>
              <a:gd name="connsiteX3" fmla="*/ 1181308 w 2304256"/>
              <a:gd name="connsiteY3" fmla="*/ 4008567 h 4008567"/>
              <a:gd name="connsiteX4" fmla="*/ 0 w 2304256"/>
              <a:gd name="connsiteY4" fmla="*/ 3976482 h 4008567"/>
              <a:gd name="connsiteX0" fmla="*/ 0 w 2304256"/>
              <a:gd name="connsiteY0" fmla="*/ 3976482 h 3976482"/>
              <a:gd name="connsiteX1" fmla="*/ 0 w 2304256"/>
              <a:gd name="connsiteY1" fmla="*/ 16042 h 3976482"/>
              <a:gd name="connsiteX2" fmla="*/ 2304256 w 2304256"/>
              <a:gd name="connsiteY2" fmla="*/ 0 h 3976482"/>
              <a:gd name="connsiteX3" fmla="*/ 1149224 w 2304256"/>
              <a:gd name="connsiteY3" fmla="*/ 3960440 h 3976482"/>
              <a:gd name="connsiteX4" fmla="*/ 0 w 2304256"/>
              <a:gd name="connsiteY4" fmla="*/ 3976482 h 3976482"/>
              <a:gd name="connsiteX0" fmla="*/ 0 w 2304256"/>
              <a:gd name="connsiteY0" fmla="*/ 3976482 h 3976482"/>
              <a:gd name="connsiteX1" fmla="*/ 0 w 2304256"/>
              <a:gd name="connsiteY1" fmla="*/ 16042 h 3976482"/>
              <a:gd name="connsiteX2" fmla="*/ 2304256 w 2304256"/>
              <a:gd name="connsiteY2" fmla="*/ 0 h 3976482"/>
              <a:gd name="connsiteX3" fmla="*/ 1197350 w 2304256"/>
              <a:gd name="connsiteY3" fmla="*/ 3976482 h 3976482"/>
              <a:gd name="connsiteX4" fmla="*/ 0 w 2304256"/>
              <a:gd name="connsiteY4" fmla="*/ 3976482 h 3976482"/>
              <a:gd name="connsiteX0" fmla="*/ 0 w 2304256"/>
              <a:gd name="connsiteY0" fmla="*/ 3976482 h 3995532"/>
              <a:gd name="connsiteX1" fmla="*/ 0 w 2304256"/>
              <a:gd name="connsiteY1" fmla="*/ 16042 h 3995532"/>
              <a:gd name="connsiteX2" fmla="*/ 2304256 w 2304256"/>
              <a:gd name="connsiteY2" fmla="*/ 0 h 3995532"/>
              <a:gd name="connsiteX3" fmla="*/ 1661336 w 2304256"/>
              <a:gd name="connsiteY3" fmla="*/ 3995532 h 3995532"/>
              <a:gd name="connsiteX4" fmla="*/ 0 w 2304256"/>
              <a:gd name="connsiteY4" fmla="*/ 3976482 h 399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56" h="3995532">
                <a:moveTo>
                  <a:pt x="0" y="3976482"/>
                </a:moveTo>
                <a:lnTo>
                  <a:pt x="0" y="16042"/>
                </a:lnTo>
                <a:lnTo>
                  <a:pt x="2304256" y="0"/>
                </a:lnTo>
                <a:lnTo>
                  <a:pt x="1661336" y="3995532"/>
                </a:lnTo>
                <a:lnTo>
                  <a:pt x="0" y="397648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6154" name="Imagem 24" descr="cabm pn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5803" y="-119098"/>
            <a:ext cx="2017973" cy="103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Imagem 2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4977" y="380968"/>
            <a:ext cx="1200171" cy="71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ixaDeTexto 31"/>
          <p:cNvSpPr txBox="1">
            <a:spLocks noChangeArrowheads="1"/>
          </p:cNvSpPr>
          <p:nvPr/>
        </p:nvSpPr>
        <p:spPr bwMode="auto">
          <a:xfrm>
            <a:off x="0" y="155575"/>
            <a:ext cx="514351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1400" b="1" dirty="0" smtClean="0"/>
              <a:t>Informativo do Comando Ambiental da Brigada Militar - RS</a:t>
            </a:r>
            <a:endParaRPr lang="pt-BR" sz="1400" b="1" dirty="0"/>
          </a:p>
        </p:txBody>
      </p:sp>
      <p:pic>
        <p:nvPicPr>
          <p:cNvPr id="6157" name="Imagem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5836" y="1266824"/>
            <a:ext cx="73982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-142900" y="9498048"/>
            <a:ext cx="6716736" cy="527050"/>
          </a:xfrm>
        </p:spPr>
        <p:txBody>
          <a:bodyPr/>
          <a:lstStyle/>
          <a:p>
            <a:pPr>
              <a:defRPr/>
            </a:pPr>
            <a:r>
              <a:rPr lang="pt-BR" b="1" smtClean="0">
                <a:solidFill>
                  <a:schemeClr val="tx1"/>
                </a:solidFill>
              </a:rPr>
              <a:t>"O Braço Verde da Brigada Militar” –  Ano 2 – 20ª Edição - Especial Op. Blaster - 06 de maio de 2021                               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6160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xfrm>
            <a:off x="6551637" y="9525032"/>
            <a:ext cx="306387" cy="5270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3C9EE72-C31E-4809-A0EC-3CAB553CF509}" type="slidenum">
              <a:rPr lang="pt-BR" altLang="pt-BR" b="1">
                <a:solidFill>
                  <a:schemeClr val="tx1"/>
                </a:solidFill>
              </a:rPr>
              <a:pPr/>
              <a:t>2</a:t>
            </a:fld>
            <a:endParaRPr lang="pt-BR" altLang="pt-BR" b="1" dirty="0">
              <a:solidFill>
                <a:schemeClr val="tx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42852" y="2309794"/>
            <a:ext cx="6572296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 defTabSz="171450">
              <a:tabLst>
                <a:tab pos="447675" algn="l"/>
              </a:tabLst>
              <a:defRPr/>
            </a:pPr>
            <a:r>
              <a:rPr lang="pt-BR" b="1" dirty="0" smtClean="0">
                <a:solidFill>
                  <a:schemeClr val="bg1"/>
                </a:solidFill>
              </a:rPr>
              <a:t>A Operação Blaster tem a finalidade de fiscalizar empreendimentos que </a:t>
            </a:r>
            <a:r>
              <a:rPr lang="pt-BR" b="1" dirty="0" smtClean="0">
                <a:solidFill>
                  <a:schemeClr val="bg1"/>
                </a:solidFill>
              </a:rPr>
              <a:t>utilizam, armazenam </a:t>
            </a:r>
            <a:r>
              <a:rPr lang="pt-BR" b="1" dirty="0" smtClean="0">
                <a:solidFill>
                  <a:schemeClr val="bg1"/>
                </a:solidFill>
              </a:rPr>
              <a:t>ou terceirizam o uso de explosivos para controle e combate </a:t>
            </a:r>
            <a:r>
              <a:rPr lang="pt-BR" b="1" dirty="0" smtClean="0">
                <a:solidFill>
                  <a:schemeClr val="bg1"/>
                </a:solidFill>
              </a:rPr>
              <a:t>as </a:t>
            </a:r>
            <a:r>
              <a:rPr lang="pt-BR" b="1" dirty="0" smtClean="0">
                <a:solidFill>
                  <a:schemeClr val="bg1"/>
                </a:solidFill>
              </a:rPr>
              <a:t>irregularidades </a:t>
            </a:r>
            <a:r>
              <a:rPr lang="pt-BR" b="1" dirty="0" smtClean="0">
                <a:solidFill>
                  <a:schemeClr val="bg1"/>
                </a:solidFill>
              </a:rPr>
              <a:t>quanto ao uso de explosivos e  </a:t>
            </a:r>
            <a:r>
              <a:rPr lang="pt-BR" b="1" dirty="0" smtClean="0">
                <a:solidFill>
                  <a:schemeClr val="bg1"/>
                </a:solidFill>
              </a:rPr>
              <a:t>extração de </a:t>
            </a:r>
            <a:r>
              <a:rPr lang="pt-BR" b="1" dirty="0" smtClean="0">
                <a:solidFill>
                  <a:schemeClr val="bg1"/>
                </a:solidFill>
              </a:rPr>
              <a:t>minérios </a:t>
            </a:r>
            <a:r>
              <a:rPr lang="pt-BR" b="1" dirty="0" smtClean="0">
                <a:solidFill>
                  <a:schemeClr val="bg1"/>
                </a:solidFill>
              </a:rPr>
              <a:t>e crimes ambientais.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5836" y="3649627"/>
            <a:ext cx="3399256" cy="23983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21170733" lon="19776145" rev="215569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0752" y="6411200"/>
            <a:ext cx="3491532" cy="29169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84242" y="3454134"/>
            <a:ext cx="3214710" cy="27893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84242" y="6354643"/>
            <a:ext cx="3214710" cy="31013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20322073" lon="693171" rev="2145716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24" name="Retângulo 23"/>
          <p:cNvSpPr/>
          <p:nvPr/>
        </p:nvSpPr>
        <p:spPr>
          <a:xfrm>
            <a:off x="142828" y="1238224"/>
            <a:ext cx="6715172" cy="8953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0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rial" pitchFamily="34" charset="0"/>
              </a:rPr>
              <a:t>       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rial" pitchFamily="34" charset="0"/>
              </a:rPr>
              <a:t>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rial" pitchFamily="34" charset="0"/>
              </a:rPr>
              <a:t>OPERAÇÃO BLASTER </a:t>
            </a:r>
            <a:endParaRPr lang="pt-BR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rial" pitchFamily="34" charset="0"/>
            </a:endParaRPr>
          </a:p>
        </p:txBody>
      </p:sp>
      <p:pic>
        <p:nvPicPr>
          <p:cNvPr id="26" name="Imagem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8" y="1309662"/>
            <a:ext cx="73982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>
            <a:off x="4357688" y="-15875"/>
            <a:ext cx="144462" cy="215900"/>
          </a:xfrm>
          <a:prstGeom prst="triangle">
            <a:avLst/>
          </a:prstGeom>
          <a:solidFill>
            <a:srgbClr val="66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1588" y="9659972"/>
            <a:ext cx="6858000" cy="2222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0247" name="CaixaDeTexto 17"/>
          <p:cNvSpPr txBox="1">
            <a:spLocks noChangeArrowheads="1"/>
          </p:cNvSpPr>
          <p:nvPr/>
        </p:nvSpPr>
        <p:spPr bwMode="auto">
          <a:xfrm>
            <a:off x="0" y="9636159"/>
            <a:ext cx="6572272" cy="246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sz="1000" b="1" dirty="0">
                <a:cs typeface="Arial" panose="020B0604020202020204" pitchFamily="34" charset="0"/>
              </a:rPr>
              <a:t> </a:t>
            </a:r>
            <a:endParaRPr lang="pt-BR" sz="1100" dirty="0">
              <a:cs typeface="Arial" panose="020B0604020202020204" pitchFamily="34" charset="0"/>
            </a:endParaRPr>
          </a:p>
        </p:txBody>
      </p:sp>
      <p:sp>
        <p:nvSpPr>
          <p:cNvPr id="6152" name="CaixaDeTexto 27"/>
          <p:cNvSpPr txBox="1">
            <a:spLocks noChangeArrowheads="1"/>
          </p:cNvSpPr>
          <p:nvPr/>
        </p:nvSpPr>
        <p:spPr bwMode="auto">
          <a:xfrm>
            <a:off x="1588" y="169863"/>
            <a:ext cx="6858000" cy="2159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altLang="pt-BR"/>
          </a:p>
        </p:txBody>
      </p:sp>
      <p:sp>
        <p:nvSpPr>
          <p:cNvPr id="25" name="Paralelogramo 3"/>
          <p:cNvSpPr/>
          <p:nvPr/>
        </p:nvSpPr>
        <p:spPr>
          <a:xfrm flipH="1">
            <a:off x="5000636" y="-14288"/>
            <a:ext cx="1858952" cy="1154113"/>
          </a:xfrm>
          <a:custGeom>
            <a:avLst/>
            <a:gdLst>
              <a:gd name="connsiteX0" fmla="*/ 0 w 2304256"/>
              <a:gd name="connsiteY0" fmla="*/ 3960440 h 3960440"/>
              <a:gd name="connsiteX1" fmla="*/ 0 w 2304256"/>
              <a:gd name="connsiteY1" fmla="*/ 0 h 3960440"/>
              <a:gd name="connsiteX2" fmla="*/ 2304256 w 2304256"/>
              <a:gd name="connsiteY2" fmla="*/ 0 h 3960440"/>
              <a:gd name="connsiteX3" fmla="*/ 2304256 w 2304256"/>
              <a:gd name="connsiteY3" fmla="*/ 3960440 h 3960440"/>
              <a:gd name="connsiteX4" fmla="*/ 0 w 2304256"/>
              <a:gd name="connsiteY4" fmla="*/ 3960440 h 3960440"/>
              <a:gd name="connsiteX0" fmla="*/ 0 w 2304256"/>
              <a:gd name="connsiteY0" fmla="*/ 3960440 h 3992525"/>
              <a:gd name="connsiteX1" fmla="*/ 0 w 2304256"/>
              <a:gd name="connsiteY1" fmla="*/ 0 h 3992525"/>
              <a:gd name="connsiteX2" fmla="*/ 2304256 w 2304256"/>
              <a:gd name="connsiteY2" fmla="*/ 0 h 3992525"/>
              <a:gd name="connsiteX3" fmla="*/ 1181308 w 2304256"/>
              <a:gd name="connsiteY3" fmla="*/ 3992525 h 3992525"/>
              <a:gd name="connsiteX4" fmla="*/ 0 w 2304256"/>
              <a:gd name="connsiteY4" fmla="*/ 3960440 h 3992525"/>
              <a:gd name="connsiteX0" fmla="*/ 0 w 2304256"/>
              <a:gd name="connsiteY0" fmla="*/ 3976482 h 4008567"/>
              <a:gd name="connsiteX1" fmla="*/ 0 w 2304256"/>
              <a:gd name="connsiteY1" fmla="*/ 16042 h 4008567"/>
              <a:gd name="connsiteX2" fmla="*/ 2304256 w 2304256"/>
              <a:gd name="connsiteY2" fmla="*/ 0 h 4008567"/>
              <a:gd name="connsiteX3" fmla="*/ 1181308 w 2304256"/>
              <a:gd name="connsiteY3" fmla="*/ 4008567 h 4008567"/>
              <a:gd name="connsiteX4" fmla="*/ 0 w 2304256"/>
              <a:gd name="connsiteY4" fmla="*/ 3976482 h 4008567"/>
              <a:gd name="connsiteX0" fmla="*/ 0 w 2304256"/>
              <a:gd name="connsiteY0" fmla="*/ 3976482 h 3976482"/>
              <a:gd name="connsiteX1" fmla="*/ 0 w 2304256"/>
              <a:gd name="connsiteY1" fmla="*/ 16042 h 3976482"/>
              <a:gd name="connsiteX2" fmla="*/ 2304256 w 2304256"/>
              <a:gd name="connsiteY2" fmla="*/ 0 h 3976482"/>
              <a:gd name="connsiteX3" fmla="*/ 1149224 w 2304256"/>
              <a:gd name="connsiteY3" fmla="*/ 3960440 h 3976482"/>
              <a:gd name="connsiteX4" fmla="*/ 0 w 2304256"/>
              <a:gd name="connsiteY4" fmla="*/ 3976482 h 3976482"/>
              <a:gd name="connsiteX0" fmla="*/ 0 w 2304256"/>
              <a:gd name="connsiteY0" fmla="*/ 3976482 h 3976482"/>
              <a:gd name="connsiteX1" fmla="*/ 0 w 2304256"/>
              <a:gd name="connsiteY1" fmla="*/ 16042 h 3976482"/>
              <a:gd name="connsiteX2" fmla="*/ 2304256 w 2304256"/>
              <a:gd name="connsiteY2" fmla="*/ 0 h 3976482"/>
              <a:gd name="connsiteX3" fmla="*/ 1197350 w 2304256"/>
              <a:gd name="connsiteY3" fmla="*/ 3976482 h 3976482"/>
              <a:gd name="connsiteX4" fmla="*/ 0 w 2304256"/>
              <a:gd name="connsiteY4" fmla="*/ 3976482 h 3976482"/>
              <a:gd name="connsiteX0" fmla="*/ 0 w 2304256"/>
              <a:gd name="connsiteY0" fmla="*/ 3976482 h 3995532"/>
              <a:gd name="connsiteX1" fmla="*/ 0 w 2304256"/>
              <a:gd name="connsiteY1" fmla="*/ 16042 h 3995532"/>
              <a:gd name="connsiteX2" fmla="*/ 2304256 w 2304256"/>
              <a:gd name="connsiteY2" fmla="*/ 0 h 3995532"/>
              <a:gd name="connsiteX3" fmla="*/ 1661336 w 2304256"/>
              <a:gd name="connsiteY3" fmla="*/ 3995532 h 3995532"/>
              <a:gd name="connsiteX4" fmla="*/ 0 w 2304256"/>
              <a:gd name="connsiteY4" fmla="*/ 3976482 h 399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56" h="3995532">
                <a:moveTo>
                  <a:pt x="0" y="3976482"/>
                </a:moveTo>
                <a:lnTo>
                  <a:pt x="0" y="16042"/>
                </a:lnTo>
                <a:lnTo>
                  <a:pt x="2304256" y="0"/>
                </a:lnTo>
                <a:lnTo>
                  <a:pt x="1661336" y="3995532"/>
                </a:lnTo>
                <a:lnTo>
                  <a:pt x="0" y="397648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6154" name="Imagem 24" descr="cabm pn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5803" y="-119098"/>
            <a:ext cx="2017973" cy="103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Imagem 2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4977" y="380968"/>
            <a:ext cx="1200171" cy="71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ixaDeTexto 31"/>
          <p:cNvSpPr txBox="1">
            <a:spLocks noChangeArrowheads="1"/>
          </p:cNvSpPr>
          <p:nvPr/>
        </p:nvSpPr>
        <p:spPr bwMode="auto">
          <a:xfrm>
            <a:off x="0" y="155575"/>
            <a:ext cx="514351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1400" b="1" dirty="0" smtClean="0"/>
              <a:t>Informativo do Comando Ambiental da Brigada Militar - RS</a:t>
            </a:r>
            <a:endParaRPr lang="pt-BR" sz="1400" b="1" dirty="0"/>
          </a:p>
        </p:txBody>
      </p:sp>
      <p:pic>
        <p:nvPicPr>
          <p:cNvPr id="6157" name="Imagem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5836" y="1266824"/>
            <a:ext cx="73982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-142900" y="9498048"/>
            <a:ext cx="6716736" cy="527050"/>
          </a:xfrm>
        </p:spPr>
        <p:txBody>
          <a:bodyPr/>
          <a:lstStyle/>
          <a:p>
            <a:pPr>
              <a:defRPr/>
            </a:pPr>
            <a:r>
              <a:rPr lang="pt-BR" b="1" smtClean="0">
                <a:solidFill>
                  <a:schemeClr val="tx1"/>
                </a:solidFill>
              </a:rPr>
              <a:t>"O Braço Verde da Brigada Militar” –  Ano 2 – 20ª Edição - Especial Op. Blaster - 06 de maio de 2021                               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6160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xfrm>
            <a:off x="6551637" y="9525032"/>
            <a:ext cx="306387" cy="5270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3C9EE72-C31E-4809-A0EC-3CAB553CF509}" type="slidenum">
              <a:rPr lang="pt-BR" altLang="pt-BR" b="1">
                <a:solidFill>
                  <a:schemeClr val="tx1"/>
                </a:solidFill>
              </a:rPr>
              <a:pPr/>
              <a:t>3</a:t>
            </a:fld>
            <a:endParaRPr lang="pt-BR" altLang="pt-BR" b="1" dirty="0">
              <a:solidFill>
                <a:schemeClr val="tx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42852" y="2309794"/>
            <a:ext cx="6572296" cy="1815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 defTabSz="171450">
              <a:tabLst>
                <a:tab pos="447675" algn="l"/>
              </a:tabLst>
              <a:defRPr/>
            </a:pPr>
            <a:r>
              <a:rPr lang="pt-BR" b="1" dirty="0" smtClean="0">
                <a:solidFill>
                  <a:schemeClr val="bg1"/>
                </a:solidFill>
              </a:rPr>
              <a:t>O COMANDO AMBIENTAL DA BRIGADA MILITAR por meio das guarnições dos 1º, 2º e 3° BATALHÃO AMBIENTAL,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chemeClr val="bg1"/>
                </a:solidFill>
              </a:rPr>
              <a:t>desencadeou</a:t>
            </a:r>
            <a:r>
              <a:rPr lang="pt-BR" b="1" dirty="0" smtClean="0">
                <a:solidFill>
                  <a:srgbClr val="FF0000"/>
                </a:solidFill>
              </a:rPr>
              <a:t>  </a:t>
            </a:r>
            <a:r>
              <a:rPr lang="pt-BR" sz="2000" b="1" dirty="0" smtClean="0">
                <a:solidFill>
                  <a:srgbClr val="FF0000"/>
                </a:solidFill>
              </a:rPr>
              <a:t>16 edições da OPERAÇÃO BLASTER </a:t>
            </a:r>
            <a:r>
              <a:rPr lang="pt-BR" b="1" dirty="0" smtClean="0">
                <a:solidFill>
                  <a:schemeClr val="bg1"/>
                </a:solidFill>
              </a:rPr>
              <a:t>no</a:t>
            </a:r>
            <a:r>
              <a:rPr lang="pt-BR" b="1" dirty="0" smtClean="0">
                <a:solidFill>
                  <a:srgbClr val="FF0000"/>
                </a:solidFill>
              </a:rPr>
              <a:t> 1º quadrimestre de 2021, </a:t>
            </a:r>
            <a:r>
              <a:rPr lang="pt-BR" b="1" dirty="0" smtClean="0">
                <a:solidFill>
                  <a:schemeClr val="bg1"/>
                </a:solidFill>
              </a:rPr>
              <a:t>fiscalizando empreendimentos que utilizam, armazenam e terceirizam atividades com explosivo, em diversos municípios do RS.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142828" y="1238224"/>
            <a:ext cx="6715172" cy="8953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0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rial" pitchFamily="34" charset="0"/>
              </a:rPr>
              <a:t>       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rial" pitchFamily="34" charset="0"/>
              </a:rPr>
              <a:t>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rial" pitchFamily="34" charset="0"/>
              </a:rPr>
              <a:t>OPERAÇÃO BLASTER </a:t>
            </a:r>
            <a:endParaRPr lang="pt-BR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rial" pitchFamily="34" charset="0"/>
            </a:endParaRPr>
          </a:p>
        </p:txBody>
      </p:sp>
      <p:pic>
        <p:nvPicPr>
          <p:cNvPr id="26" name="Imagem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8" y="1309662"/>
            <a:ext cx="73982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02482" y="4264364"/>
            <a:ext cx="3209283" cy="25460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600000" lon="600002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38" y="6582248"/>
            <a:ext cx="3310159" cy="31035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386000" lon="21028847" rev="279836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23407" y="4256248"/>
            <a:ext cx="3305594" cy="25541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598846" lon="20103458" rev="26514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40968" y="6971388"/>
            <a:ext cx="3543671" cy="26250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1047195" lon="1876141" rev="272282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>
            <a:off x="4357688" y="-15875"/>
            <a:ext cx="144462" cy="215900"/>
          </a:xfrm>
          <a:prstGeom prst="triangle">
            <a:avLst/>
          </a:prstGeom>
          <a:solidFill>
            <a:srgbClr val="66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1588" y="9659972"/>
            <a:ext cx="6858000" cy="2222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0247" name="CaixaDeTexto 17"/>
          <p:cNvSpPr txBox="1">
            <a:spLocks noChangeArrowheads="1"/>
          </p:cNvSpPr>
          <p:nvPr/>
        </p:nvSpPr>
        <p:spPr bwMode="auto">
          <a:xfrm>
            <a:off x="0" y="9636159"/>
            <a:ext cx="6572272" cy="24606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sz="1000" b="1" dirty="0">
                <a:cs typeface="Arial" panose="020B0604020202020204" pitchFamily="34" charset="0"/>
              </a:rPr>
              <a:t> </a:t>
            </a:r>
            <a:endParaRPr lang="pt-BR" sz="1100" dirty="0">
              <a:cs typeface="Arial" panose="020B0604020202020204" pitchFamily="34" charset="0"/>
            </a:endParaRPr>
          </a:p>
        </p:txBody>
      </p:sp>
      <p:sp>
        <p:nvSpPr>
          <p:cNvPr id="6152" name="CaixaDeTexto 27"/>
          <p:cNvSpPr txBox="1">
            <a:spLocks noChangeArrowheads="1"/>
          </p:cNvSpPr>
          <p:nvPr/>
        </p:nvSpPr>
        <p:spPr bwMode="auto">
          <a:xfrm>
            <a:off x="1588" y="169863"/>
            <a:ext cx="6858000" cy="2159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altLang="pt-BR"/>
          </a:p>
        </p:txBody>
      </p:sp>
      <p:sp>
        <p:nvSpPr>
          <p:cNvPr id="25" name="Paralelogramo 3"/>
          <p:cNvSpPr/>
          <p:nvPr/>
        </p:nvSpPr>
        <p:spPr>
          <a:xfrm flipH="1">
            <a:off x="5000636" y="-14288"/>
            <a:ext cx="1858952" cy="1154113"/>
          </a:xfrm>
          <a:custGeom>
            <a:avLst/>
            <a:gdLst>
              <a:gd name="connsiteX0" fmla="*/ 0 w 2304256"/>
              <a:gd name="connsiteY0" fmla="*/ 3960440 h 3960440"/>
              <a:gd name="connsiteX1" fmla="*/ 0 w 2304256"/>
              <a:gd name="connsiteY1" fmla="*/ 0 h 3960440"/>
              <a:gd name="connsiteX2" fmla="*/ 2304256 w 2304256"/>
              <a:gd name="connsiteY2" fmla="*/ 0 h 3960440"/>
              <a:gd name="connsiteX3" fmla="*/ 2304256 w 2304256"/>
              <a:gd name="connsiteY3" fmla="*/ 3960440 h 3960440"/>
              <a:gd name="connsiteX4" fmla="*/ 0 w 2304256"/>
              <a:gd name="connsiteY4" fmla="*/ 3960440 h 3960440"/>
              <a:gd name="connsiteX0" fmla="*/ 0 w 2304256"/>
              <a:gd name="connsiteY0" fmla="*/ 3960440 h 3992525"/>
              <a:gd name="connsiteX1" fmla="*/ 0 w 2304256"/>
              <a:gd name="connsiteY1" fmla="*/ 0 h 3992525"/>
              <a:gd name="connsiteX2" fmla="*/ 2304256 w 2304256"/>
              <a:gd name="connsiteY2" fmla="*/ 0 h 3992525"/>
              <a:gd name="connsiteX3" fmla="*/ 1181308 w 2304256"/>
              <a:gd name="connsiteY3" fmla="*/ 3992525 h 3992525"/>
              <a:gd name="connsiteX4" fmla="*/ 0 w 2304256"/>
              <a:gd name="connsiteY4" fmla="*/ 3960440 h 3992525"/>
              <a:gd name="connsiteX0" fmla="*/ 0 w 2304256"/>
              <a:gd name="connsiteY0" fmla="*/ 3976482 h 4008567"/>
              <a:gd name="connsiteX1" fmla="*/ 0 w 2304256"/>
              <a:gd name="connsiteY1" fmla="*/ 16042 h 4008567"/>
              <a:gd name="connsiteX2" fmla="*/ 2304256 w 2304256"/>
              <a:gd name="connsiteY2" fmla="*/ 0 h 4008567"/>
              <a:gd name="connsiteX3" fmla="*/ 1181308 w 2304256"/>
              <a:gd name="connsiteY3" fmla="*/ 4008567 h 4008567"/>
              <a:gd name="connsiteX4" fmla="*/ 0 w 2304256"/>
              <a:gd name="connsiteY4" fmla="*/ 3976482 h 4008567"/>
              <a:gd name="connsiteX0" fmla="*/ 0 w 2304256"/>
              <a:gd name="connsiteY0" fmla="*/ 3976482 h 3976482"/>
              <a:gd name="connsiteX1" fmla="*/ 0 w 2304256"/>
              <a:gd name="connsiteY1" fmla="*/ 16042 h 3976482"/>
              <a:gd name="connsiteX2" fmla="*/ 2304256 w 2304256"/>
              <a:gd name="connsiteY2" fmla="*/ 0 h 3976482"/>
              <a:gd name="connsiteX3" fmla="*/ 1149224 w 2304256"/>
              <a:gd name="connsiteY3" fmla="*/ 3960440 h 3976482"/>
              <a:gd name="connsiteX4" fmla="*/ 0 w 2304256"/>
              <a:gd name="connsiteY4" fmla="*/ 3976482 h 3976482"/>
              <a:gd name="connsiteX0" fmla="*/ 0 w 2304256"/>
              <a:gd name="connsiteY0" fmla="*/ 3976482 h 3976482"/>
              <a:gd name="connsiteX1" fmla="*/ 0 w 2304256"/>
              <a:gd name="connsiteY1" fmla="*/ 16042 h 3976482"/>
              <a:gd name="connsiteX2" fmla="*/ 2304256 w 2304256"/>
              <a:gd name="connsiteY2" fmla="*/ 0 h 3976482"/>
              <a:gd name="connsiteX3" fmla="*/ 1197350 w 2304256"/>
              <a:gd name="connsiteY3" fmla="*/ 3976482 h 3976482"/>
              <a:gd name="connsiteX4" fmla="*/ 0 w 2304256"/>
              <a:gd name="connsiteY4" fmla="*/ 3976482 h 3976482"/>
              <a:gd name="connsiteX0" fmla="*/ 0 w 2304256"/>
              <a:gd name="connsiteY0" fmla="*/ 3976482 h 3995532"/>
              <a:gd name="connsiteX1" fmla="*/ 0 w 2304256"/>
              <a:gd name="connsiteY1" fmla="*/ 16042 h 3995532"/>
              <a:gd name="connsiteX2" fmla="*/ 2304256 w 2304256"/>
              <a:gd name="connsiteY2" fmla="*/ 0 h 3995532"/>
              <a:gd name="connsiteX3" fmla="*/ 1661336 w 2304256"/>
              <a:gd name="connsiteY3" fmla="*/ 3995532 h 3995532"/>
              <a:gd name="connsiteX4" fmla="*/ 0 w 2304256"/>
              <a:gd name="connsiteY4" fmla="*/ 3976482 h 399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56" h="3995532">
                <a:moveTo>
                  <a:pt x="0" y="3976482"/>
                </a:moveTo>
                <a:lnTo>
                  <a:pt x="0" y="16042"/>
                </a:lnTo>
                <a:lnTo>
                  <a:pt x="2304256" y="0"/>
                </a:lnTo>
                <a:lnTo>
                  <a:pt x="1661336" y="3995532"/>
                </a:lnTo>
                <a:lnTo>
                  <a:pt x="0" y="397648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6154" name="Imagem 24" descr="cabm pn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5803" y="-119098"/>
            <a:ext cx="2017973" cy="103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Imagem 2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4977" y="380968"/>
            <a:ext cx="1200171" cy="71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ixaDeTexto 31"/>
          <p:cNvSpPr txBox="1">
            <a:spLocks noChangeArrowheads="1"/>
          </p:cNvSpPr>
          <p:nvPr/>
        </p:nvSpPr>
        <p:spPr bwMode="auto">
          <a:xfrm>
            <a:off x="0" y="155575"/>
            <a:ext cx="514351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1400" b="1" dirty="0" smtClean="0"/>
              <a:t>Informativo do Comando Ambiental da Brigada Militar - RS</a:t>
            </a:r>
            <a:endParaRPr lang="pt-BR" sz="1400" b="1" dirty="0"/>
          </a:p>
        </p:txBody>
      </p:sp>
      <p:pic>
        <p:nvPicPr>
          <p:cNvPr id="6157" name="Imagem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5836" y="1266824"/>
            <a:ext cx="73982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-142900" y="9498048"/>
            <a:ext cx="6716736" cy="527050"/>
          </a:xfrm>
        </p:spPr>
        <p:txBody>
          <a:bodyPr/>
          <a:lstStyle/>
          <a:p>
            <a:pPr>
              <a:defRPr/>
            </a:pPr>
            <a:r>
              <a:rPr lang="pt-BR" b="1" smtClean="0">
                <a:solidFill>
                  <a:schemeClr val="tx1"/>
                </a:solidFill>
              </a:rPr>
              <a:t>"O Braço Verde da Brigada Militar” –  Ano 2 – 20ª Edição - Especial Op. Blaster - 06 de maio de 2021                               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6160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xfrm>
            <a:off x="6551637" y="9525032"/>
            <a:ext cx="306387" cy="5270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3C9EE72-C31E-4809-A0EC-3CAB553CF509}" type="slidenum">
              <a:rPr lang="pt-BR" altLang="pt-BR" b="1">
                <a:solidFill>
                  <a:schemeClr val="tx1"/>
                </a:solidFill>
              </a:rPr>
              <a:pPr/>
              <a:t>4</a:t>
            </a:fld>
            <a:endParaRPr lang="pt-BR" altLang="pt-BR" b="1" dirty="0">
              <a:solidFill>
                <a:schemeClr val="tx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142852" y="2309794"/>
            <a:ext cx="6572296" cy="2031325"/>
          </a:xfrm>
          <a:prstGeom prst="rect">
            <a:avLst/>
          </a:prstGeom>
          <a:solidFill>
            <a:schemeClr val="tx1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171450">
              <a:tabLst>
                <a:tab pos="447675" algn="l"/>
              </a:tabLst>
              <a:defRPr/>
            </a:pPr>
            <a:endParaRPr lang="pt-BR" sz="1400" b="1" u="sng" dirty="0">
              <a:solidFill>
                <a:srgbClr val="C00000"/>
              </a:solidFill>
            </a:endParaRPr>
          </a:p>
          <a:p>
            <a:pPr algn="just" defTabSz="171450">
              <a:tabLst>
                <a:tab pos="447675" algn="l"/>
              </a:tabLst>
              <a:defRPr/>
            </a:pPr>
            <a:r>
              <a:rPr lang="pt-BR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 tarde deste </a:t>
            </a:r>
            <a:r>
              <a:rPr lang="pt-BR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domingo dia 02/05/21, uma equipe </a:t>
            </a:r>
            <a:r>
              <a:rPr lang="pt-BR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 Policias Militares da PATRAM de Osório </a:t>
            </a:r>
            <a:r>
              <a:rPr lang="pt-BR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realizaram uma </a:t>
            </a:r>
            <a:r>
              <a:rPr lang="pt-BR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vistoria em uma pedreira de extração </a:t>
            </a:r>
            <a:r>
              <a:rPr lang="pt-BR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 basalto</a:t>
            </a:r>
            <a:r>
              <a:rPr lang="pt-BR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t-BR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sendo </a:t>
            </a:r>
            <a:r>
              <a:rPr lang="pt-BR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constatado o uso de </a:t>
            </a:r>
            <a:r>
              <a:rPr lang="pt-BR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fragmentador de rocha </a:t>
            </a:r>
            <a:r>
              <a:rPr lang="pt-BR" sz="16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Pyroblast</a:t>
            </a:r>
            <a:r>
              <a:rPr lang="pt-BR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por três indivíduos que foram contratados pelo proprietário da referida pedreira, não </a:t>
            </a:r>
            <a:r>
              <a:rPr lang="pt-BR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sendo </a:t>
            </a:r>
            <a:r>
              <a:rPr lang="pt-BR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apresentado a Autorização ou Licença Ambiental para </a:t>
            </a:r>
            <a:r>
              <a:rPr lang="pt-BR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atividades.</a:t>
            </a:r>
            <a:r>
              <a:rPr lang="pt-BR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Diante </a:t>
            </a:r>
            <a:r>
              <a:rPr lang="pt-BR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dos fatos foram encaminhados para a Delegacia da Policia </a:t>
            </a:r>
            <a:r>
              <a:rPr lang="pt-BR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Civil.</a:t>
            </a:r>
            <a:endParaRPr lang="pt-BR" dirty="0"/>
          </a:p>
        </p:txBody>
      </p:sp>
      <p:sp>
        <p:nvSpPr>
          <p:cNvPr id="24" name="Retângulo 23"/>
          <p:cNvSpPr/>
          <p:nvPr/>
        </p:nvSpPr>
        <p:spPr>
          <a:xfrm>
            <a:off x="142828" y="1238224"/>
            <a:ext cx="6715172" cy="8953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0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rial" pitchFamily="34" charset="0"/>
              </a:rPr>
              <a:t>       </a:t>
            </a:r>
            <a:r>
              <a:rPr lang="pt-B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rial" pitchFamily="34" charset="0"/>
              </a:rPr>
              <a:t>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rial" pitchFamily="34" charset="0"/>
              </a:rPr>
              <a:t>OPERAÇÃO BLASTER </a:t>
            </a:r>
            <a:endParaRPr lang="pt-BR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rial" pitchFamily="34" charset="0"/>
            </a:endParaRPr>
          </a:p>
        </p:txBody>
      </p:sp>
      <p:pic>
        <p:nvPicPr>
          <p:cNvPr id="26" name="Imagem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8" y="1309662"/>
            <a:ext cx="73982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4162" y="4452934"/>
            <a:ext cx="3370986" cy="2428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136817" lon="1227593" rev="21497672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52" y="4524372"/>
            <a:ext cx="3574204" cy="24288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2852" y="6810388"/>
            <a:ext cx="3539240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767164" lon="20000630" rev="691875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87209" y="7094547"/>
            <a:ext cx="3398157" cy="22876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2393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>
            <a:off x="4357688" y="-15875"/>
            <a:ext cx="144462" cy="215900"/>
          </a:xfrm>
          <a:prstGeom prst="triangle">
            <a:avLst/>
          </a:prstGeom>
          <a:solidFill>
            <a:srgbClr val="66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1588" y="9659972"/>
            <a:ext cx="6858000" cy="2222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0247" name="CaixaDeTexto 17"/>
          <p:cNvSpPr txBox="1">
            <a:spLocks noChangeArrowheads="1"/>
          </p:cNvSpPr>
          <p:nvPr/>
        </p:nvSpPr>
        <p:spPr bwMode="auto">
          <a:xfrm>
            <a:off x="0" y="9636001"/>
            <a:ext cx="6572272" cy="24622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sz="1000" b="1" dirty="0">
                <a:cs typeface="Arial" panose="020B0604020202020204" pitchFamily="34" charset="0"/>
              </a:rPr>
              <a:t> </a:t>
            </a:r>
            <a:endParaRPr lang="pt-BR" sz="1100" dirty="0">
              <a:cs typeface="Arial" panose="020B0604020202020204" pitchFamily="34" charset="0"/>
            </a:endParaRPr>
          </a:p>
        </p:txBody>
      </p:sp>
      <p:sp>
        <p:nvSpPr>
          <p:cNvPr id="6152" name="CaixaDeTexto 27"/>
          <p:cNvSpPr txBox="1">
            <a:spLocks noChangeArrowheads="1"/>
          </p:cNvSpPr>
          <p:nvPr/>
        </p:nvSpPr>
        <p:spPr bwMode="auto">
          <a:xfrm>
            <a:off x="1588" y="169863"/>
            <a:ext cx="6858000" cy="2159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altLang="pt-BR"/>
          </a:p>
        </p:txBody>
      </p:sp>
      <p:sp>
        <p:nvSpPr>
          <p:cNvPr id="25" name="Paralelogramo 3"/>
          <p:cNvSpPr/>
          <p:nvPr/>
        </p:nvSpPr>
        <p:spPr>
          <a:xfrm flipH="1">
            <a:off x="5000636" y="-14288"/>
            <a:ext cx="1858952" cy="1154113"/>
          </a:xfrm>
          <a:custGeom>
            <a:avLst/>
            <a:gdLst>
              <a:gd name="connsiteX0" fmla="*/ 0 w 2304256"/>
              <a:gd name="connsiteY0" fmla="*/ 3960440 h 3960440"/>
              <a:gd name="connsiteX1" fmla="*/ 0 w 2304256"/>
              <a:gd name="connsiteY1" fmla="*/ 0 h 3960440"/>
              <a:gd name="connsiteX2" fmla="*/ 2304256 w 2304256"/>
              <a:gd name="connsiteY2" fmla="*/ 0 h 3960440"/>
              <a:gd name="connsiteX3" fmla="*/ 2304256 w 2304256"/>
              <a:gd name="connsiteY3" fmla="*/ 3960440 h 3960440"/>
              <a:gd name="connsiteX4" fmla="*/ 0 w 2304256"/>
              <a:gd name="connsiteY4" fmla="*/ 3960440 h 3960440"/>
              <a:gd name="connsiteX0" fmla="*/ 0 w 2304256"/>
              <a:gd name="connsiteY0" fmla="*/ 3960440 h 3992525"/>
              <a:gd name="connsiteX1" fmla="*/ 0 w 2304256"/>
              <a:gd name="connsiteY1" fmla="*/ 0 h 3992525"/>
              <a:gd name="connsiteX2" fmla="*/ 2304256 w 2304256"/>
              <a:gd name="connsiteY2" fmla="*/ 0 h 3992525"/>
              <a:gd name="connsiteX3" fmla="*/ 1181308 w 2304256"/>
              <a:gd name="connsiteY3" fmla="*/ 3992525 h 3992525"/>
              <a:gd name="connsiteX4" fmla="*/ 0 w 2304256"/>
              <a:gd name="connsiteY4" fmla="*/ 3960440 h 3992525"/>
              <a:gd name="connsiteX0" fmla="*/ 0 w 2304256"/>
              <a:gd name="connsiteY0" fmla="*/ 3976482 h 4008567"/>
              <a:gd name="connsiteX1" fmla="*/ 0 w 2304256"/>
              <a:gd name="connsiteY1" fmla="*/ 16042 h 4008567"/>
              <a:gd name="connsiteX2" fmla="*/ 2304256 w 2304256"/>
              <a:gd name="connsiteY2" fmla="*/ 0 h 4008567"/>
              <a:gd name="connsiteX3" fmla="*/ 1181308 w 2304256"/>
              <a:gd name="connsiteY3" fmla="*/ 4008567 h 4008567"/>
              <a:gd name="connsiteX4" fmla="*/ 0 w 2304256"/>
              <a:gd name="connsiteY4" fmla="*/ 3976482 h 4008567"/>
              <a:gd name="connsiteX0" fmla="*/ 0 w 2304256"/>
              <a:gd name="connsiteY0" fmla="*/ 3976482 h 3976482"/>
              <a:gd name="connsiteX1" fmla="*/ 0 w 2304256"/>
              <a:gd name="connsiteY1" fmla="*/ 16042 h 3976482"/>
              <a:gd name="connsiteX2" fmla="*/ 2304256 w 2304256"/>
              <a:gd name="connsiteY2" fmla="*/ 0 h 3976482"/>
              <a:gd name="connsiteX3" fmla="*/ 1149224 w 2304256"/>
              <a:gd name="connsiteY3" fmla="*/ 3960440 h 3976482"/>
              <a:gd name="connsiteX4" fmla="*/ 0 w 2304256"/>
              <a:gd name="connsiteY4" fmla="*/ 3976482 h 3976482"/>
              <a:gd name="connsiteX0" fmla="*/ 0 w 2304256"/>
              <a:gd name="connsiteY0" fmla="*/ 3976482 h 3976482"/>
              <a:gd name="connsiteX1" fmla="*/ 0 w 2304256"/>
              <a:gd name="connsiteY1" fmla="*/ 16042 h 3976482"/>
              <a:gd name="connsiteX2" fmla="*/ 2304256 w 2304256"/>
              <a:gd name="connsiteY2" fmla="*/ 0 h 3976482"/>
              <a:gd name="connsiteX3" fmla="*/ 1197350 w 2304256"/>
              <a:gd name="connsiteY3" fmla="*/ 3976482 h 3976482"/>
              <a:gd name="connsiteX4" fmla="*/ 0 w 2304256"/>
              <a:gd name="connsiteY4" fmla="*/ 3976482 h 3976482"/>
              <a:gd name="connsiteX0" fmla="*/ 0 w 2304256"/>
              <a:gd name="connsiteY0" fmla="*/ 3976482 h 3995532"/>
              <a:gd name="connsiteX1" fmla="*/ 0 w 2304256"/>
              <a:gd name="connsiteY1" fmla="*/ 16042 h 3995532"/>
              <a:gd name="connsiteX2" fmla="*/ 2304256 w 2304256"/>
              <a:gd name="connsiteY2" fmla="*/ 0 h 3995532"/>
              <a:gd name="connsiteX3" fmla="*/ 1661336 w 2304256"/>
              <a:gd name="connsiteY3" fmla="*/ 3995532 h 3995532"/>
              <a:gd name="connsiteX4" fmla="*/ 0 w 2304256"/>
              <a:gd name="connsiteY4" fmla="*/ 3976482 h 399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56" h="3995532">
                <a:moveTo>
                  <a:pt x="0" y="3976482"/>
                </a:moveTo>
                <a:lnTo>
                  <a:pt x="0" y="16042"/>
                </a:lnTo>
                <a:lnTo>
                  <a:pt x="2304256" y="0"/>
                </a:lnTo>
                <a:lnTo>
                  <a:pt x="1661336" y="3995532"/>
                </a:lnTo>
                <a:lnTo>
                  <a:pt x="0" y="397648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6154" name="Imagem 24" descr="cabm pn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5803" y="-119098"/>
            <a:ext cx="2017973" cy="103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Imagem 2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4977" y="380968"/>
            <a:ext cx="1200171" cy="71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ixaDeTexto 31"/>
          <p:cNvSpPr txBox="1">
            <a:spLocks noChangeArrowheads="1"/>
          </p:cNvSpPr>
          <p:nvPr/>
        </p:nvSpPr>
        <p:spPr bwMode="auto">
          <a:xfrm>
            <a:off x="0" y="155575"/>
            <a:ext cx="514351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1400" b="1" dirty="0" smtClean="0"/>
              <a:t>Informativo do Comando Ambiental da Brigada Militar - RS</a:t>
            </a:r>
            <a:endParaRPr lang="pt-BR" sz="1400" b="1" dirty="0"/>
          </a:p>
        </p:txBody>
      </p:sp>
      <p:pic>
        <p:nvPicPr>
          <p:cNvPr id="6157" name="Imagem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5836" y="1266824"/>
            <a:ext cx="73982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0" y="9596470"/>
            <a:ext cx="6572272" cy="312736"/>
          </a:xfrm>
        </p:spPr>
        <p:txBody>
          <a:bodyPr/>
          <a:lstStyle/>
          <a:p>
            <a:pPr>
              <a:defRPr/>
            </a:pPr>
            <a:r>
              <a:rPr lang="pt-BR" b="1" smtClean="0">
                <a:solidFill>
                  <a:schemeClr val="tx1"/>
                </a:solidFill>
              </a:rPr>
              <a:t>"O Braço Verde da Brigada Militar” –  Ano 2 – 20ª Edição - Especial Op. Blaster - 06 de maio de 2021                               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6160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xfrm>
            <a:off x="6551637" y="9525032"/>
            <a:ext cx="306387" cy="42862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3C9EE72-C31E-4809-A0EC-3CAB553CF509}" type="slidenum">
              <a:rPr lang="pt-BR" altLang="pt-BR" b="1">
                <a:solidFill>
                  <a:schemeClr val="tx1"/>
                </a:solidFill>
              </a:rPr>
              <a:pPr/>
              <a:t>5</a:t>
            </a:fld>
            <a:endParaRPr lang="pt-BR" altLang="pt-BR" b="1" dirty="0">
              <a:solidFill>
                <a:schemeClr val="tx1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15231" y="2227017"/>
            <a:ext cx="6429420" cy="120032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12700" indent="-12700" algn="just" defTabSz="171450">
              <a:tabLst>
                <a:tab pos="447675" algn="l"/>
              </a:tabLst>
              <a:defRPr/>
            </a:pPr>
            <a:r>
              <a:rPr lang="pt-BR" b="1" dirty="0" smtClean="0">
                <a:solidFill>
                  <a:srgbClr val="FF0000"/>
                </a:solidFill>
              </a:rPr>
              <a:t>A OPERAÇÃO BLASTER totalizou </a:t>
            </a:r>
            <a:r>
              <a:rPr lang="pt-BR" b="1" dirty="0" smtClean="0">
                <a:solidFill>
                  <a:srgbClr val="628B57"/>
                </a:solidFill>
              </a:rPr>
              <a:t>139</a:t>
            </a:r>
            <a:r>
              <a:rPr lang="pt-BR" b="1" dirty="0" smtClean="0">
                <a:solidFill>
                  <a:srgbClr val="FF0000"/>
                </a:solidFill>
              </a:rPr>
              <a:t> fiscalizações, </a:t>
            </a:r>
            <a:r>
              <a:rPr lang="pt-BR" b="1" dirty="0" smtClean="0">
                <a:solidFill>
                  <a:srgbClr val="FF0000"/>
                </a:solidFill>
              </a:rPr>
              <a:t>sendo verificado que </a:t>
            </a:r>
            <a:r>
              <a:rPr lang="pt-BR" b="1" dirty="0" smtClean="0">
                <a:solidFill>
                  <a:srgbClr val="628B57"/>
                </a:solidFill>
              </a:rPr>
              <a:t>60</a:t>
            </a:r>
            <a:r>
              <a:rPr lang="pt-BR" b="1" dirty="0" smtClean="0">
                <a:solidFill>
                  <a:srgbClr val="FF0000"/>
                </a:solidFill>
              </a:rPr>
              <a:t> empreendimentos terceirizam a utilização de </a:t>
            </a:r>
            <a:r>
              <a:rPr lang="pt-BR" b="1" dirty="0" smtClean="0">
                <a:solidFill>
                  <a:srgbClr val="FF0000"/>
                </a:solidFill>
              </a:rPr>
              <a:t>explosivos. Foram autuados </a:t>
            </a:r>
            <a:r>
              <a:rPr lang="pt-BR" b="1" dirty="0" smtClean="0">
                <a:solidFill>
                  <a:srgbClr val="628B57"/>
                </a:solidFill>
              </a:rPr>
              <a:t>02</a:t>
            </a:r>
            <a:r>
              <a:rPr lang="pt-BR" b="1" dirty="0" smtClean="0">
                <a:solidFill>
                  <a:srgbClr val="FF0000"/>
                </a:solidFill>
              </a:rPr>
              <a:t> </a:t>
            </a:r>
            <a:r>
              <a:rPr lang="pt-BR" b="1" dirty="0" smtClean="0">
                <a:solidFill>
                  <a:srgbClr val="FF0000"/>
                </a:solidFill>
              </a:rPr>
              <a:t>empreendimentos por </a:t>
            </a:r>
            <a:r>
              <a:rPr lang="pt-BR" b="1" dirty="0" smtClean="0">
                <a:solidFill>
                  <a:srgbClr val="FF0000"/>
                </a:solidFill>
              </a:rPr>
              <a:t>operar sem licença do órgão competente. 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73002" y="1235746"/>
            <a:ext cx="6715172" cy="8953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0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rial" pitchFamily="34" charset="0"/>
              </a:rPr>
              <a:t>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rial" pitchFamily="34" charset="0"/>
              </a:rPr>
              <a:t>OPERAÇÃO BLASTER </a:t>
            </a:r>
            <a:endParaRPr lang="pt-BR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rial" pitchFamily="34" charset="0"/>
            </a:endParaRPr>
          </a:p>
        </p:txBody>
      </p:sp>
      <p:pic>
        <p:nvPicPr>
          <p:cNvPr id="26" name="Imagem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5836" y="1306355"/>
            <a:ext cx="73982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4" y="6453198"/>
            <a:ext cx="3857653" cy="27860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81638" y="3452803"/>
            <a:ext cx="3476361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4" y="3738554"/>
            <a:ext cx="3385268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3314" y="6453198"/>
            <a:ext cx="3175022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>
            <a:off x="4357688" y="-15875"/>
            <a:ext cx="144462" cy="215900"/>
          </a:xfrm>
          <a:prstGeom prst="triangle">
            <a:avLst/>
          </a:prstGeom>
          <a:solidFill>
            <a:srgbClr val="66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1588" y="9659972"/>
            <a:ext cx="6858000" cy="2222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0247" name="CaixaDeTexto 17"/>
          <p:cNvSpPr txBox="1">
            <a:spLocks noChangeArrowheads="1"/>
          </p:cNvSpPr>
          <p:nvPr/>
        </p:nvSpPr>
        <p:spPr bwMode="auto">
          <a:xfrm>
            <a:off x="0" y="9636001"/>
            <a:ext cx="6572272" cy="24622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sz="1000" b="1" dirty="0">
                <a:cs typeface="Arial" panose="020B0604020202020204" pitchFamily="34" charset="0"/>
              </a:rPr>
              <a:t> </a:t>
            </a:r>
            <a:endParaRPr lang="pt-BR" sz="1100" dirty="0">
              <a:cs typeface="Arial" panose="020B0604020202020204" pitchFamily="34" charset="0"/>
            </a:endParaRPr>
          </a:p>
        </p:txBody>
      </p:sp>
      <p:sp>
        <p:nvSpPr>
          <p:cNvPr id="6152" name="CaixaDeTexto 27"/>
          <p:cNvSpPr txBox="1">
            <a:spLocks noChangeArrowheads="1"/>
          </p:cNvSpPr>
          <p:nvPr/>
        </p:nvSpPr>
        <p:spPr bwMode="auto">
          <a:xfrm>
            <a:off x="1588" y="169863"/>
            <a:ext cx="6858000" cy="21590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altLang="pt-BR"/>
          </a:p>
        </p:txBody>
      </p:sp>
      <p:sp>
        <p:nvSpPr>
          <p:cNvPr id="25" name="Paralelogramo 3"/>
          <p:cNvSpPr/>
          <p:nvPr/>
        </p:nvSpPr>
        <p:spPr>
          <a:xfrm flipH="1">
            <a:off x="5000636" y="-14288"/>
            <a:ext cx="1858952" cy="1154113"/>
          </a:xfrm>
          <a:custGeom>
            <a:avLst/>
            <a:gdLst>
              <a:gd name="connsiteX0" fmla="*/ 0 w 2304256"/>
              <a:gd name="connsiteY0" fmla="*/ 3960440 h 3960440"/>
              <a:gd name="connsiteX1" fmla="*/ 0 w 2304256"/>
              <a:gd name="connsiteY1" fmla="*/ 0 h 3960440"/>
              <a:gd name="connsiteX2" fmla="*/ 2304256 w 2304256"/>
              <a:gd name="connsiteY2" fmla="*/ 0 h 3960440"/>
              <a:gd name="connsiteX3" fmla="*/ 2304256 w 2304256"/>
              <a:gd name="connsiteY3" fmla="*/ 3960440 h 3960440"/>
              <a:gd name="connsiteX4" fmla="*/ 0 w 2304256"/>
              <a:gd name="connsiteY4" fmla="*/ 3960440 h 3960440"/>
              <a:gd name="connsiteX0" fmla="*/ 0 w 2304256"/>
              <a:gd name="connsiteY0" fmla="*/ 3960440 h 3992525"/>
              <a:gd name="connsiteX1" fmla="*/ 0 w 2304256"/>
              <a:gd name="connsiteY1" fmla="*/ 0 h 3992525"/>
              <a:gd name="connsiteX2" fmla="*/ 2304256 w 2304256"/>
              <a:gd name="connsiteY2" fmla="*/ 0 h 3992525"/>
              <a:gd name="connsiteX3" fmla="*/ 1181308 w 2304256"/>
              <a:gd name="connsiteY3" fmla="*/ 3992525 h 3992525"/>
              <a:gd name="connsiteX4" fmla="*/ 0 w 2304256"/>
              <a:gd name="connsiteY4" fmla="*/ 3960440 h 3992525"/>
              <a:gd name="connsiteX0" fmla="*/ 0 w 2304256"/>
              <a:gd name="connsiteY0" fmla="*/ 3976482 h 4008567"/>
              <a:gd name="connsiteX1" fmla="*/ 0 w 2304256"/>
              <a:gd name="connsiteY1" fmla="*/ 16042 h 4008567"/>
              <a:gd name="connsiteX2" fmla="*/ 2304256 w 2304256"/>
              <a:gd name="connsiteY2" fmla="*/ 0 h 4008567"/>
              <a:gd name="connsiteX3" fmla="*/ 1181308 w 2304256"/>
              <a:gd name="connsiteY3" fmla="*/ 4008567 h 4008567"/>
              <a:gd name="connsiteX4" fmla="*/ 0 w 2304256"/>
              <a:gd name="connsiteY4" fmla="*/ 3976482 h 4008567"/>
              <a:gd name="connsiteX0" fmla="*/ 0 w 2304256"/>
              <a:gd name="connsiteY0" fmla="*/ 3976482 h 3976482"/>
              <a:gd name="connsiteX1" fmla="*/ 0 w 2304256"/>
              <a:gd name="connsiteY1" fmla="*/ 16042 h 3976482"/>
              <a:gd name="connsiteX2" fmla="*/ 2304256 w 2304256"/>
              <a:gd name="connsiteY2" fmla="*/ 0 h 3976482"/>
              <a:gd name="connsiteX3" fmla="*/ 1149224 w 2304256"/>
              <a:gd name="connsiteY3" fmla="*/ 3960440 h 3976482"/>
              <a:gd name="connsiteX4" fmla="*/ 0 w 2304256"/>
              <a:gd name="connsiteY4" fmla="*/ 3976482 h 3976482"/>
              <a:gd name="connsiteX0" fmla="*/ 0 w 2304256"/>
              <a:gd name="connsiteY0" fmla="*/ 3976482 h 3976482"/>
              <a:gd name="connsiteX1" fmla="*/ 0 w 2304256"/>
              <a:gd name="connsiteY1" fmla="*/ 16042 h 3976482"/>
              <a:gd name="connsiteX2" fmla="*/ 2304256 w 2304256"/>
              <a:gd name="connsiteY2" fmla="*/ 0 h 3976482"/>
              <a:gd name="connsiteX3" fmla="*/ 1197350 w 2304256"/>
              <a:gd name="connsiteY3" fmla="*/ 3976482 h 3976482"/>
              <a:gd name="connsiteX4" fmla="*/ 0 w 2304256"/>
              <a:gd name="connsiteY4" fmla="*/ 3976482 h 3976482"/>
              <a:gd name="connsiteX0" fmla="*/ 0 w 2304256"/>
              <a:gd name="connsiteY0" fmla="*/ 3976482 h 3995532"/>
              <a:gd name="connsiteX1" fmla="*/ 0 w 2304256"/>
              <a:gd name="connsiteY1" fmla="*/ 16042 h 3995532"/>
              <a:gd name="connsiteX2" fmla="*/ 2304256 w 2304256"/>
              <a:gd name="connsiteY2" fmla="*/ 0 h 3995532"/>
              <a:gd name="connsiteX3" fmla="*/ 1661336 w 2304256"/>
              <a:gd name="connsiteY3" fmla="*/ 3995532 h 3995532"/>
              <a:gd name="connsiteX4" fmla="*/ 0 w 2304256"/>
              <a:gd name="connsiteY4" fmla="*/ 3976482 h 399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56" h="3995532">
                <a:moveTo>
                  <a:pt x="0" y="3976482"/>
                </a:moveTo>
                <a:lnTo>
                  <a:pt x="0" y="16042"/>
                </a:lnTo>
                <a:lnTo>
                  <a:pt x="2304256" y="0"/>
                </a:lnTo>
                <a:lnTo>
                  <a:pt x="1661336" y="3995532"/>
                </a:lnTo>
                <a:lnTo>
                  <a:pt x="0" y="397648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6154" name="Imagem 24" descr="cabm pn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5803" y="-119098"/>
            <a:ext cx="2017973" cy="103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Imagem 2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4977" y="380968"/>
            <a:ext cx="1200171" cy="71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ixaDeTexto 31"/>
          <p:cNvSpPr txBox="1">
            <a:spLocks noChangeArrowheads="1"/>
          </p:cNvSpPr>
          <p:nvPr/>
        </p:nvSpPr>
        <p:spPr bwMode="auto">
          <a:xfrm>
            <a:off x="0" y="155575"/>
            <a:ext cx="514351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1400" b="1" dirty="0" smtClean="0"/>
              <a:t>Informativo do Comando Ambiental da Brigada Militar - RS</a:t>
            </a:r>
            <a:endParaRPr lang="pt-BR" sz="1400" b="1" dirty="0"/>
          </a:p>
        </p:txBody>
      </p:sp>
      <p:pic>
        <p:nvPicPr>
          <p:cNvPr id="6157" name="Imagem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5836" y="1266824"/>
            <a:ext cx="73982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0" y="9596470"/>
            <a:ext cx="6572272" cy="312736"/>
          </a:xfrm>
        </p:spPr>
        <p:txBody>
          <a:bodyPr/>
          <a:lstStyle/>
          <a:p>
            <a:pPr>
              <a:defRPr/>
            </a:pPr>
            <a:r>
              <a:rPr lang="pt-BR" b="1" smtClean="0">
                <a:solidFill>
                  <a:schemeClr val="tx1"/>
                </a:solidFill>
              </a:rPr>
              <a:t>"O Braço Verde da Brigada Militar” –  Ano 2 – 20ª Edição - Especial Op. Blaster - 06 de maio de 2021                               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6160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xfrm>
            <a:off x="6551637" y="9525032"/>
            <a:ext cx="306387" cy="42862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3C9EE72-C31E-4809-A0EC-3CAB553CF509}" type="slidenum">
              <a:rPr lang="pt-BR" altLang="pt-BR" b="1">
                <a:solidFill>
                  <a:schemeClr val="tx1"/>
                </a:solidFill>
              </a:rPr>
              <a:pPr/>
              <a:t>6</a:t>
            </a:fld>
            <a:endParaRPr lang="pt-BR" altLang="pt-BR" b="1" dirty="0">
              <a:solidFill>
                <a:schemeClr val="tx1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142828" y="1238224"/>
            <a:ext cx="6715172" cy="8953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20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rial" pitchFamily="34" charset="0"/>
              </a:rPr>
              <a:t> </a:t>
            </a:r>
            <a:r>
              <a:rPr lang="pt-BR" sz="20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cs typeface="Arial" pitchFamily="34" charset="0"/>
              </a:rPr>
              <a:t>CONCLUSÃO</a:t>
            </a:r>
            <a:endParaRPr lang="pt-BR" sz="20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cs typeface="Arial" pitchFamily="34" charset="0"/>
            </a:endParaRPr>
          </a:p>
        </p:txBody>
      </p:sp>
      <p:pic>
        <p:nvPicPr>
          <p:cNvPr id="26" name="Imagem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8" y="1309662"/>
            <a:ext cx="73982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ângulo 16"/>
          <p:cNvSpPr>
            <a:spLocks noChangeArrowheads="1"/>
          </p:cNvSpPr>
          <p:nvPr/>
        </p:nvSpPr>
        <p:spPr bwMode="auto">
          <a:xfrm>
            <a:off x="142852" y="2095480"/>
            <a:ext cx="6572296" cy="752513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solidFill>
              <a:schemeClr val="accent3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indent="712788" algn="just">
              <a:spcBef>
                <a:spcPts val="300"/>
              </a:spcBef>
              <a:spcAft>
                <a:spcPts val="300"/>
              </a:spcAft>
              <a:defRPr/>
            </a:pPr>
            <a:endParaRPr lang="pt-BR" sz="1700" dirty="0" smtClean="0">
              <a:solidFill>
                <a:schemeClr val="bg1">
                  <a:lumMod val="95000"/>
                </a:schemeClr>
              </a:solidFill>
            </a:endParaRPr>
          </a:p>
          <a:p>
            <a:pPr indent="712788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As 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atividades de policiamento ostensivo no campo ambiental apresentaram resultados positivos no combate aos crimes ambientais e gerais, tendo como destaque as ações de caráter preventivo realizadas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nas </a:t>
            </a:r>
            <a:r>
              <a:rPr lang="pt-BR" dirty="0" smtClean="0">
                <a:solidFill>
                  <a:srgbClr val="FFFF00"/>
                </a:solidFill>
              </a:rPr>
              <a:t>fiscalizações de empreendimentos que utilizam armazenam ou terceirizam o uso de explosivos.</a:t>
            </a:r>
            <a:endParaRPr lang="pt-BR" dirty="0">
              <a:solidFill>
                <a:srgbClr val="FFFF00"/>
              </a:solidFill>
            </a:endParaRPr>
          </a:p>
          <a:p>
            <a:pPr indent="712788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As fiscalizações constantes destes empreendimentos pelo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Comando Ambiental da Brigada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Militar colabora para o controle e combate de possíveis desvios de explosivos, causando assim, impacto na redução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de assaltos a estabelecimentos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bancários e veículos de transportes de valores com  a utilização de explosivos.</a:t>
            </a:r>
          </a:p>
          <a:p>
            <a:pPr indent="712788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 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A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redução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de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assaltos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a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bancos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com uso de explosivo teve uma queda significativa no ano de 2020 e no presente ano não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houve tentativa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de assalto a estabelecimento bancário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e veículos de transporte de valores com 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a utilização de explosivos.</a:t>
            </a:r>
          </a:p>
          <a:p>
            <a:pPr indent="712788" algn="just">
              <a:spcBef>
                <a:spcPts val="300"/>
              </a:spcBef>
              <a:spcAft>
                <a:spcPts val="300"/>
              </a:spcAft>
              <a:defRPr/>
            </a:pP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As 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O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perações </a:t>
            </a:r>
            <a:r>
              <a:rPr lang="pt-BR" dirty="0" err="1" smtClean="0">
                <a:solidFill>
                  <a:schemeClr val="bg1">
                    <a:lumMod val="95000"/>
                  </a:schemeClr>
                </a:solidFill>
              </a:rPr>
              <a:t>Blaster</a:t>
            </a:r>
            <a:r>
              <a:rPr lang="pt-BR" dirty="0" smtClean="0">
                <a:solidFill>
                  <a:schemeClr val="bg1">
                    <a:lumMod val="95000"/>
                  </a:schemeClr>
                </a:solidFill>
              </a:rPr>
              <a:t> foram </a:t>
            </a:r>
            <a:r>
              <a:rPr lang="pt-BR" dirty="0">
                <a:solidFill>
                  <a:schemeClr val="bg1">
                    <a:lumMod val="95000"/>
                  </a:schemeClr>
                </a:solidFill>
              </a:rPr>
              <a:t>desencadeadas em diversos municípios do Estado do RS, escolhidos estrategicamente pelo sistema de inteligência da Brigada Militar levando-se em consideração os índices de  ocorrências, e o que poderia gerar um enfrentamento eficaz no combate aos crimes ambientais.  </a:t>
            </a:r>
            <a:endParaRPr lang="pt-BR" dirty="0">
              <a:solidFill>
                <a:prstClr val="black"/>
              </a:solidFill>
              <a:effectLst>
                <a:glow rad="101600">
                  <a:srgbClr val="EEECE1">
                    <a:lumMod val="50000"/>
                    <a:alpha val="6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712788" algn="just">
              <a:spcBef>
                <a:spcPts val="300"/>
              </a:spcBef>
              <a:spcAft>
                <a:spcPts val="300"/>
              </a:spcAft>
              <a:defRPr/>
            </a:pPr>
            <a:endParaRPr lang="pt-BR" sz="1500" dirty="0">
              <a:solidFill>
                <a:prstClr val="black"/>
              </a:solidFill>
              <a:effectLst>
                <a:glow rad="101600">
                  <a:srgbClr val="EEECE1">
                    <a:lumMod val="50000"/>
                    <a:alpha val="60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714375" algn="just">
              <a:spcBef>
                <a:spcPts val="300"/>
              </a:spcBef>
              <a:spcAft>
                <a:spcPts val="300"/>
              </a:spcAft>
              <a:defRPr/>
            </a:pPr>
            <a:endParaRPr lang="pt-BR" sz="7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iângulo isósceles 6"/>
          <p:cNvSpPr/>
          <p:nvPr/>
        </p:nvSpPr>
        <p:spPr>
          <a:xfrm>
            <a:off x="4357688" y="-15875"/>
            <a:ext cx="144462" cy="215900"/>
          </a:xfrm>
          <a:prstGeom prst="triangle">
            <a:avLst/>
          </a:prstGeom>
          <a:solidFill>
            <a:srgbClr val="66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1588" y="9659972"/>
            <a:ext cx="6858000" cy="2222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sp>
        <p:nvSpPr>
          <p:cNvPr id="10247" name="CaixaDeTexto 17"/>
          <p:cNvSpPr txBox="1">
            <a:spLocks noChangeArrowheads="1"/>
          </p:cNvSpPr>
          <p:nvPr/>
        </p:nvSpPr>
        <p:spPr bwMode="auto">
          <a:xfrm>
            <a:off x="0" y="9636001"/>
            <a:ext cx="6572272" cy="24622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sz="1000" b="1" dirty="0">
                <a:cs typeface="Arial" panose="020B0604020202020204" pitchFamily="34" charset="0"/>
              </a:rPr>
              <a:t> </a:t>
            </a:r>
            <a:endParaRPr lang="pt-BR" sz="1100" dirty="0">
              <a:cs typeface="Arial" panose="020B0604020202020204" pitchFamily="34" charset="0"/>
            </a:endParaRPr>
          </a:p>
        </p:txBody>
      </p:sp>
      <p:sp>
        <p:nvSpPr>
          <p:cNvPr id="6152" name="CaixaDeTexto 27"/>
          <p:cNvSpPr txBox="1">
            <a:spLocks noChangeArrowheads="1"/>
          </p:cNvSpPr>
          <p:nvPr/>
        </p:nvSpPr>
        <p:spPr bwMode="auto">
          <a:xfrm>
            <a:off x="1588" y="166654"/>
            <a:ext cx="6858000" cy="369332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BR" altLang="pt-BR"/>
          </a:p>
        </p:txBody>
      </p:sp>
      <p:sp>
        <p:nvSpPr>
          <p:cNvPr id="25" name="Paralelogramo 3"/>
          <p:cNvSpPr/>
          <p:nvPr/>
        </p:nvSpPr>
        <p:spPr>
          <a:xfrm flipH="1">
            <a:off x="5000636" y="-14288"/>
            <a:ext cx="1858952" cy="1154113"/>
          </a:xfrm>
          <a:custGeom>
            <a:avLst/>
            <a:gdLst>
              <a:gd name="connsiteX0" fmla="*/ 0 w 2304256"/>
              <a:gd name="connsiteY0" fmla="*/ 3960440 h 3960440"/>
              <a:gd name="connsiteX1" fmla="*/ 0 w 2304256"/>
              <a:gd name="connsiteY1" fmla="*/ 0 h 3960440"/>
              <a:gd name="connsiteX2" fmla="*/ 2304256 w 2304256"/>
              <a:gd name="connsiteY2" fmla="*/ 0 h 3960440"/>
              <a:gd name="connsiteX3" fmla="*/ 2304256 w 2304256"/>
              <a:gd name="connsiteY3" fmla="*/ 3960440 h 3960440"/>
              <a:gd name="connsiteX4" fmla="*/ 0 w 2304256"/>
              <a:gd name="connsiteY4" fmla="*/ 3960440 h 3960440"/>
              <a:gd name="connsiteX0" fmla="*/ 0 w 2304256"/>
              <a:gd name="connsiteY0" fmla="*/ 3960440 h 3992525"/>
              <a:gd name="connsiteX1" fmla="*/ 0 w 2304256"/>
              <a:gd name="connsiteY1" fmla="*/ 0 h 3992525"/>
              <a:gd name="connsiteX2" fmla="*/ 2304256 w 2304256"/>
              <a:gd name="connsiteY2" fmla="*/ 0 h 3992525"/>
              <a:gd name="connsiteX3" fmla="*/ 1181308 w 2304256"/>
              <a:gd name="connsiteY3" fmla="*/ 3992525 h 3992525"/>
              <a:gd name="connsiteX4" fmla="*/ 0 w 2304256"/>
              <a:gd name="connsiteY4" fmla="*/ 3960440 h 3992525"/>
              <a:gd name="connsiteX0" fmla="*/ 0 w 2304256"/>
              <a:gd name="connsiteY0" fmla="*/ 3976482 h 4008567"/>
              <a:gd name="connsiteX1" fmla="*/ 0 w 2304256"/>
              <a:gd name="connsiteY1" fmla="*/ 16042 h 4008567"/>
              <a:gd name="connsiteX2" fmla="*/ 2304256 w 2304256"/>
              <a:gd name="connsiteY2" fmla="*/ 0 h 4008567"/>
              <a:gd name="connsiteX3" fmla="*/ 1181308 w 2304256"/>
              <a:gd name="connsiteY3" fmla="*/ 4008567 h 4008567"/>
              <a:gd name="connsiteX4" fmla="*/ 0 w 2304256"/>
              <a:gd name="connsiteY4" fmla="*/ 3976482 h 4008567"/>
              <a:gd name="connsiteX0" fmla="*/ 0 w 2304256"/>
              <a:gd name="connsiteY0" fmla="*/ 3976482 h 3976482"/>
              <a:gd name="connsiteX1" fmla="*/ 0 w 2304256"/>
              <a:gd name="connsiteY1" fmla="*/ 16042 h 3976482"/>
              <a:gd name="connsiteX2" fmla="*/ 2304256 w 2304256"/>
              <a:gd name="connsiteY2" fmla="*/ 0 h 3976482"/>
              <a:gd name="connsiteX3" fmla="*/ 1149224 w 2304256"/>
              <a:gd name="connsiteY3" fmla="*/ 3960440 h 3976482"/>
              <a:gd name="connsiteX4" fmla="*/ 0 w 2304256"/>
              <a:gd name="connsiteY4" fmla="*/ 3976482 h 3976482"/>
              <a:gd name="connsiteX0" fmla="*/ 0 w 2304256"/>
              <a:gd name="connsiteY0" fmla="*/ 3976482 h 3976482"/>
              <a:gd name="connsiteX1" fmla="*/ 0 w 2304256"/>
              <a:gd name="connsiteY1" fmla="*/ 16042 h 3976482"/>
              <a:gd name="connsiteX2" fmla="*/ 2304256 w 2304256"/>
              <a:gd name="connsiteY2" fmla="*/ 0 h 3976482"/>
              <a:gd name="connsiteX3" fmla="*/ 1197350 w 2304256"/>
              <a:gd name="connsiteY3" fmla="*/ 3976482 h 3976482"/>
              <a:gd name="connsiteX4" fmla="*/ 0 w 2304256"/>
              <a:gd name="connsiteY4" fmla="*/ 3976482 h 3976482"/>
              <a:gd name="connsiteX0" fmla="*/ 0 w 2304256"/>
              <a:gd name="connsiteY0" fmla="*/ 3976482 h 3995532"/>
              <a:gd name="connsiteX1" fmla="*/ 0 w 2304256"/>
              <a:gd name="connsiteY1" fmla="*/ 16042 h 3995532"/>
              <a:gd name="connsiteX2" fmla="*/ 2304256 w 2304256"/>
              <a:gd name="connsiteY2" fmla="*/ 0 h 3995532"/>
              <a:gd name="connsiteX3" fmla="*/ 1661336 w 2304256"/>
              <a:gd name="connsiteY3" fmla="*/ 3995532 h 3995532"/>
              <a:gd name="connsiteX4" fmla="*/ 0 w 2304256"/>
              <a:gd name="connsiteY4" fmla="*/ 3976482 h 399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4256" h="3995532">
                <a:moveTo>
                  <a:pt x="0" y="3976482"/>
                </a:moveTo>
                <a:lnTo>
                  <a:pt x="0" y="16042"/>
                </a:lnTo>
                <a:lnTo>
                  <a:pt x="2304256" y="0"/>
                </a:lnTo>
                <a:lnTo>
                  <a:pt x="1661336" y="3995532"/>
                </a:lnTo>
                <a:lnTo>
                  <a:pt x="0" y="397648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6154" name="Imagem 24" descr="cabm pn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5803" y="-119098"/>
            <a:ext cx="2017973" cy="103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Imagem 2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4977" y="380968"/>
            <a:ext cx="1200171" cy="71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CaixaDeTexto 31"/>
          <p:cNvSpPr txBox="1">
            <a:spLocks noChangeArrowheads="1"/>
          </p:cNvSpPr>
          <p:nvPr/>
        </p:nvSpPr>
        <p:spPr bwMode="auto">
          <a:xfrm>
            <a:off x="0" y="166654"/>
            <a:ext cx="514351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sz="1400" b="1" dirty="0" smtClean="0"/>
              <a:t>Informativo do Comando Ambiental da Brigada Militar - RS</a:t>
            </a:r>
            <a:endParaRPr lang="pt-BR" sz="1400" b="1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0" y="9596470"/>
            <a:ext cx="6572272" cy="312736"/>
          </a:xfrm>
        </p:spPr>
        <p:txBody>
          <a:bodyPr/>
          <a:lstStyle/>
          <a:p>
            <a:pPr>
              <a:defRPr/>
            </a:pPr>
            <a:r>
              <a:rPr lang="pt-BR" b="1" dirty="0" smtClean="0">
                <a:solidFill>
                  <a:schemeClr val="tx1"/>
                </a:solidFill>
              </a:rPr>
              <a:t>"O Braço Verde da Brigada Militar” –  Ano 2 – 20ª Edição - Especial Op. </a:t>
            </a:r>
            <a:r>
              <a:rPr lang="pt-BR" b="1" dirty="0" err="1" smtClean="0">
                <a:solidFill>
                  <a:schemeClr val="tx1"/>
                </a:solidFill>
              </a:rPr>
              <a:t>Blaster</a:t>
            </a:r>
            <a:r>
              <a:rPr lang="pt-BR" b="1" dirty="0" smtClean="0">
                <a:solidFill>
                  <a:schemeClr val="tx1"/>
                </a:solidFill>
              </a:rPr>
              <a:t> - 06 de maio de 2021                               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6160" name="Espaço Reservado para Número de Slide 3"/>
          <p:cNvSpPr>
            <a:spLocks noGrp="1"/>
          </p:cNvSpPr>
          <p:nvPr>
            <p:ph type="sldNum" sz="quarter" idx="12"/>
          </p:nvPr>
        </p:nvSpPr>
        <p:spPr bwMode="auto">
          <a:xfrm>
            <a:off x="6500835" y="9525032"/>
            <a:ext cx="357166" cy="428628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93C9EE72-C31E-4809-A0EC-3CAB553CF509}" type="slidenum">
              <a:rPr lang="pt-BR" altLang="pt-BR" b="1">
                <a:solidFill>
                  <a:schemeClr val="tx1"/>
                </a:solidFill>
              </a:rPr>
              <a:pPr/>
              <a:t>7</a:t>
            </a:fld>
            <a:endParaRPr lang="pt-BR" altLang="pt-BR" b="1" dirty="0">
              <a:solidFill>
                <a:schemeClr val="tx1"/>
              </a:solidFill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125717" y="5622758"/>
            <a:ext cx="6606565" cy="3830836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1600" b="1" u="sng" dirty="0">
                <a:solidFill>
                  <a:prstClr val="black"/>
                </a:solidFill>
              </a:rPr>
              <a:t>Comando Ambiental da Brigada Militar - RS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1600" b="1" dirty="0">
                <a:solidFill>
                  <a:prstClr val="black"/>
                </a:solidFill>
              </a:rPr>
              <a:t> </a:t>
            </a:r>
            <a:r>
              <a:rPr lang="pt-BR" sz="1400" b="1" dirty="0">
                <a:solidFill>
                  <a:prstClr val="black"/>
                </a:solidFill>
              </a:rPr>
              <a:t>Comandante: </a:t>
            </a:r>
            <a:r>
              <a:rPr lang="pt-BR" sz="1400" b="1" dirty="0" err="1">
                <a:solidFill>
                  <a:prstClr val="black"/>
                </a:solidFill>
              </a:rPr>
              <a:t>Ten</a:t>
            </a:r>
            <a:r>
              <a:rPr lang="pt-BR" sz="1400" b="1" dirty="0">
                <a:solidFill>
                  <a:prstClr val="black"/>
                </a:solidFill>
              </a:rPr>
              <a:t> </a:t>
            </a:r>
            <a:r>
              <a:rPr lang="pt-BR" sz="1400" b="1" dirty="0" err="1">
                <a:solidFill>
                  <a:prstClr val="black"/>
                </a:solidFill>
              </a:rPr>
              <a:t>Cel</a:t>
            </a:r>
            <a:r>
              <a:rPr lang="pt-BR" sz="1400" b="1" dirty="0">
                <a:solidFill>
                  <a:prstClr val="black"/>
                </a:solidFill>
              </a:rPr>
              <a:t> QOEM Vladimir Luís Silva da Rosa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1400" b="1" dirty="0">
                <a:solidFill>
                  <a:prstClr val="black"/>
                </a:solidFill>
              </a:rPr>
              <a:t>Chefe do Estado-Maior: </a:t>
            </a:r>
            <a:r>
              <a:rPr lang="pt-BR" sz="1400" b="1" dirty="0" err="1">
                <a:solidFill>
                  <a:prstClr val="black"/>
                </a:solidFill>
              </a:rPr>
              <a:t>Maj</a:t>
            </a:r>
            <a:r>
              <a:rPr lang="pt-BR" sz="1400" b="1" dirty="0">
                <a:solidFill>
                  <a:prstClr val="black"/>
                </a:solidFill>
              </a:rPr>
              <a:t> QOEM Samaroni Teixeira </a:t>
            </a:r>
            <a:r>
              <a:rPr lang="pt-BR" sz="1400" b="1" dirty="0" err="1">
                <a:solidFill>
                  <a:prstClr val="black"/>
                </a:solidFill>
              </a:rPr>
              <a:t>Zappe</a:t>
            </a:r>
            <a:r>
              <a:rPr lang="pt-BR" sz="1400" b="1" dirty="0">
                <a:solidFill>
                  <a:prstClr val="black"/>
                </a:solidFill>
              </a:rPr>
              <a:t> 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1400" b="1" dirty="0">
                <a:solidFill>
                  <a:prstClr val="black"/>
                </a:solidFill>
              </a:rPr>
              <a:t>ENDEREÇO: Rua  João Moreira Maciel, 370, bairro  Marcilio Dias, Porto Alegre-RS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1200" b="1" dirty="0">
                <a:solidFill>
                  <a:prstClr val="black"/>
                </a:solidFill>
                <a:cs typeface="Arial" panose="020B0604020202020204" pitchFamily="34" charset="0"/>
              </a:rPr>
              <a:t>Informativo elaborado por Claudio Adão </a:t>
            </a:r>
            <a:r>
              <a:rPr lang="pt-BR" sz="1200" b="1" dirty="0" err="1">
                <a:solidFill>
                  <a:prstClr val="black"/>
                </a:solidFill>
                <a:cs typeface="Arial" panose="020B0604020202020204" pitchFamily="34" charset="0"/>
              </a:rPr>
              <a:t>Braatz</a:t>
            </a:r>
            <a:r>
              <a:rPr lang="pt-BR" sz="1200" b="1" dirty="0">
                <a:solidFill>
                  <a:prstClr val="black"/>
                </a:solidFill>
                <a:cs typeface="Arial" panose="020B0604020202020204" pitchFamily="34" charset="0"/>
              </a:rPr>
              <a:t> e Rodrigo da Silva Leyes</a:t>
            </a:r>
          </a:p>
          <a:p>
            <a:pPr algn="ctr">
              <a:lnSpc>
                <a:spcPct val="150000"/>
              </a:lnSpc>
              <a:defRPr/>
            </a:pPr>
            <a:r>
              <a:rPr lang="pt-BR" sz="1200" b="1" dirty="0">
                <a:solidFill>
                  <a:prstClr val="black"/>
                </a:solidFill>
                <a:cs typeface="Arial" panose="020B0604020202020204" pitchFamily="34" charset="0"/>
              </a:rPr>
              <a:t>Contato: (51) 98422-0685 / E-mail: </a:t>
            </a:r>
            <a:r>
              <a:rPr lang="pt-BR" sz="1200" b="1" dirty="0">
                <a:solidFill>
                  <a:prstClr val="black"/>
                </a:solidFill>
                <a:cs typeface="Arial" panose="020B0604020202020204" pitchFamily="34" charset="0"/>
                <a:hlinkClick r:id="rId5"/>
              </a:rPr>
              <a:t>cabm-comsoc@bm.rs.gov.br</a:t>
            </a:r>
            <a:endParaRPr lang="pt-BR" sz="12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endParaRPr lang="pt-BR" sz="10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pt-BR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www.brigadamilitar.rs.gov.br/cabm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defRPr/>
            </a:pPr>
            <a:endParaRPr lang="pt-BR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pt-BR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Twitter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pt-BR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@ambientalbmrs</a:t>
            </a:r>
            <a:r>
              <a:rPr lang="pt-BR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https://twitter.com/ambientalbmrs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pt-BR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Facebook</a:t>
            </a:r>
            <a:r>
              <a:rPr lang="pt-BR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www.facebook.com/CABM-Comando-Ambiental-da-BMRS-103184178 121043/</a:t>
            </a: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pt-B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pt-BR" sz="13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Instagram</a:t>
            </a:r>
            <a:r>
              <a:rPr lang="pt-BR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1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@ambientalbmrs</a:t>
            </a:r>
            <a:r>
              <a:rPr lang="pt-BR" sz="13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t-BR" sz="13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www.instagram.com/ambientalbmrs</a:t>
            </a:r>
            <a:r>
              <a:rPr lang="pt-BR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/</a:t>
            </a:r>
            <a:endParaRPr lang="pt-BR" sz="12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83347" y="1238225"/>
            <a:ext cx="5946049" cy="41493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24040</TotalTime>
  <Words>886</Words>
  <Application>Microsoft Office PowerPoint</Application>
  <PresentationFormat>Papel A4 (210 x 297 mm)</PresentationFormat>
  <Paragraphs>72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7</vt:i4>
      </vt:variant>
    </vt:vector>
  </HeadingPairs>
  <TitlesOfParts>
    <vt:vector size="9" baseType="lpstr">
      <vt:lpstr>Tema do Office</vt:lpstr>
      <vt:lpstr>2_Tema do Office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bm3142272</dc:creator>
  <cp:lastModifiedBy>Claudio Adao Braatz</cp:lastModifiedBy>
  <cp:revision>2377</cp:revision>
  <cp:lastPrinted>2020-06-22T18:21:19Z</cp:lastPrinted>
  <dcterms:created xsi:type="dcterms:W3CDTF">2020-06-22T17:39:33Z</dcterms:created>
  <dcterms:modified xsi:type="dcterms:W3CDTF">2021-05-06T18:49:56Z</dcterms:modified>
</cp:coreProperties>
</file>